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82" r:id="rId3"/>
    <p:sldId id="257" r:id="rId4"/>
    <p:sldId id="259" r:id="rId5"/>
    <p:sldId id="258" r:id="rId6"/>
    <p:sldId id="277" r:id="rId7"/>
    <p:sldId id="279" r:id="rId8"/>
    <p:sldId id="262" r:id="rId9"/>
    <p:sldId id="263" r:id="rId10"/>
    <p:sldId id="264" r:id="rId11"/>
    <p:sldId id="265" r:id="rId12"/>
    <p:sldId id="280" r:id="rId13"/>
    <p:sldId id="281" r:id="rId14"/>
    <p:sldId id="268" r:id="rId15"/>
    <p:sldId id="284" r:id="rId16"/>
    <p:sldId id="270" r:id="rId17"/>
    <p:sldId id="271"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F0C36D-75CF-4F52-B648-EFEFC1BC9771}">
          <p14:sldIdLst>
            <p14:sldId id="275"/>
            <p14:sldId id="282"/>
            <p14:sldId id="257"/>
            <p14:sldId id="259"/>
            <p14:sldId id="258"/>
            <p14:sldId id="277"/>
            <p14:sldId id="279"/>
            <p14:sldId id="262"/>
            <p14:sldId id="263"/>
            <p14:sldId id="264"/>
            <p14:sldId id="265"/>
            <p14:sldId id="280"/>
            <p14:sldId id="281"/>
            <p14:sldId id="268"/>
            <p14:sldId id="284"/>
            <p14:sldId id="270"/>
            <p14:sldId id="271"/>
            <p14:sldId id="273"/>
            <p14:sldId id="274"/>
          </p14:sldIdLst>
        </p14:section>
        <p14:section name="Untitled Section" id="{1977D2BB-4A46-4E74-8255-6650A5425CC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9DF4F-66FE-A1F2-CE78-08E98E1935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A2FA89-2082-9A2E-D9E2-F8BEB3C2E2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953ECB-304A-BD66-3453-BECB4FCE9AED}"/>
              </a:ext>
            </a:extLst>
          </p:cNvPr>
          <p:cNvSpPr>
            <a:spLocks noGrp="1"/>
          </p:cNvSpPr>
          <p:nvPr>
            <p:ph type="dt" sz="half" idx="10"/>
          </p:nvPr>
        </p:nvSpPr>
        <p:spPr/>
        <p:txBody>
          <a:bodyPr/>
          <a:lstStyle/>
          <a:p>
            <a:fld id="{63C21956-3087-446B-9C0C-CD67F667017C}" type="datetimeFigureOut">
              <a:rPr lang="en-US" smtClean="0"/>
              <a:t>4/18/2025</a:t>
            </a:fld>
            <a:endParaRPr lang="en-US"/>
          </a:p>
        </p:txBody>
      </p:sp>
      <p:sp>
        <p:nvSpPr>
          <p:cNvPr id="5" name="Footer Placeholder 4">
            <a:extLst>
              <a:ext uri="{FF2B5EF4-FFF2-40B4-BE49-F238E27FC236}">
                <a16:creationId xmlns:a16="http://schemas.microsoft.com/office/drawing/2014/main" id="{AE343CF3-8A1D-6616-D954-BA078371D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29879-1676-FCC4-5937-1727B746DAC9}"/>
              </a:ext>
            </a:extLst>
          </p:cNvPr>
          <p:cNvSpPr>
            <a:spLocks noGrp="1"/>
          </p:cNvSpPr>
          <p:nvPr>
            <p:ph type="sldNum" sz="quarter" idx="12"/>
          </p:nvPr>
        </p:nvSpPr>
        <p:spPr/>
        <p:txBody>
          <a:bodyPr/>
          <a:lstStyle/>
          <a:p>
            <a:fld id="{1DB380D7-D1FC-47FD-99BD-5BC1159E86F5}" type="slidenum">
              <a:rPr lang="en-US" smtClean="0"/>
              <a:t>‹#›</a:t>
            </a:fld>
            <a:endParaRPr lang="en-US"/>
          </a:p>
        </p:txBody>
      </p:sp>
    </p:spTree>
    <p:extLst>
      <p:ext uri="{BB962C8B-B14F-4D97-AF65-F5344CB8AC3E}">
        <p14:creationId xmlns:p14="http://schemas.microsoft.com/office/powerpoint/2010/main" val="3194619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5730-EDFA-F454-B0E5-A6FB2311DA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5A4631-3034-139C-549D-37DE7BF1D0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B95C0-DA8A-356B-468D-3DC2EA7E3216}"/>
              </a:ext>
            </a:extLst>
          </p:cNvPr>
          <p:cNvSpPr>
            <a:spLocks noGrp="1"/>
          </p:cNvSpPr>
          <p:nvPr>
            <p:ph type="dt" sz="half" idx="10"/>
          </p:nvPr>
        </p:nvSpPr>
        <p:spPr/>
        <p:txBody>
          <a:bodyPr/>
          <a:lstStyle/>
          <a:p>
            <a:fld id="{63C21956-3087-446B-9C0C-CD67F667017C}" type="datetimeFigureOut">
              <a:rPr lang="en-US" smtClean="0"/>
              <a:t>4/18/2025</a:t>
            </a:fld>
            <a:endParaRPr lang="en-US"/>
          </a:p>
        </p:txBody>
      </p:sp>
      <p:sp>
        <p:nvSpPr>
          <p:cNvPr id="5" name="Footer Placeholder 4">
            <a:extLst>
              <a:ext uri="{FF2B5EF4-FFF2-40B4-BE49-F238E27FC236}">
                <a16:creationId xmlns:a16="http://schemas.microsoft.com/office/drawing/2014/main" id="{93E49C80-A798-7CC2-A9C3-FF600273B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0E701-CB6A-2B4C-20D9-3D898C5A59D4}"/>
              </a:ext>
            </a:extLst>
          </p:cNvPr>
          <p:cNvSpPr>
            <a:spLocks noGrp="1"/>
          </p:cNvSpPr>
          <p:nvPr>
            <p:ph type="sldNum" sz="quarter" idx="12"/>
          </p:nvPr>
        </p:nvSpPr>
        <p:spPr/>
        <p:txBody>
          <a:bodyPr/>
          <a:lstStyle/>
          <a:p>
            <a:fld id="{1DB380D7-D1FC-47FD-99BD-5BC1159E86F5}" type="slidenum">
              <a:rPr lang="en-US" smtClean="0"/>
              <a:t>‹#›</a:t>
            </a:fld>
            <a:endParaRPr lang="en-US"/>
          </a:p>
        </p:txBody>
      </p:sp>
    </p:spTree>
    <p:extLst>
      <p:ext uri="{BB962C8B-B14F-4D97-AF65-F5344CB8AC3E}">
        <p14:creationId xmlns:p14="http://schemas.microsoft.com/office/powerpoint/2010/main" val="425198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C6D50-1C98-81A4-F37F-957A4F293C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73EDDF-AD83-6C6C-21F7-DB9CB1B3D9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E51B3-75A1-BCA9-E930-7CC224566408}"/>
              </a:ext>
            </a:extLst>
          </p:cNvPr>
          <p:cNvSpPr>
            <a:spLocks noGrp="1"/>
          </p:cNvSpPr>
          <p:nvPr>
            <p:ph type="dt" sz="half" idx="10"/>
          </p:nvPr>
        </p:nvSpPr>
        <p:spPr/>
        <p:txBody>
          <a:bodyPr/>
          <a:lstStyle/>
          <a:p>
            <a:fld id="{63C21956-3087-446B-9C0C-CD67F667017C}" type="datetimeFigureOut">
              <a:rPr lang="en-US" smtClean="0"/>
              <a:t>4/18/2025</a:t>
            </a:fld>
            <a:endParaRPr lang="en-US"/>
          </a:p>
        </p:txBody>
      </p:sp>
      <p:sp>
        <p:nvSpPr>
          <p:cNvPr id="5" name="Footer Placeholder 4">
            <a:extLst>
              <a:ext uri="{FF2B5EF4-FFF2-40B4-BE49-F238E27FC236}">
                <a16:creationId xmlns:a16="http://schemas.microsoft.com/office/drawing/2014/main" id="{5BC9F547-725B-3CBD-F7CE-65746CB9C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FEFE9-279B-9E50-82FA-0C6B2A361ED2}"/>
              </a:ext>
            </a:extLst>
          </p:cNvPr>
          <p:cNvSpPr>
            <a:spLocks noGrp="1"/>
          </p:cNvSpPr>
          <p:nvPr>
            <p:ph type="sldNum" sz="quarter" idx="12"/>
          </p:nvPr>
        </p:nvSpPr>
        <p:spPr/>
        <p:txBody>
          <a:bodyPr/>
          <a:lstStyle/>
          <a:p>
            <a:fld id="{1DB380D7-D1FC-47FD-99BD-5BC1159E86F5}" type="slidenum">
              <a:rPr lang="en-US" smtClean="0"/>
              <a:t>‹#›</a:t>
            </a:fld>
            <a:endParaRPr lang="en-US"/>
          </a:p>
        </p:txBody>
      </p:sp>
    </p:spTree>
    <p:extLst>
      <p:ext uri="{BB962C8B-B14F-4D97-AF65-F5344CB8AC3E}">
        <p14:creationId xmlns:p14="http://schemas.microsoft.com/office/powerpoint/2010/main" val="97734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FDAB-406B-F041-48A5-3B74243E89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2748ED-80B8-CC1C-DD35-DEE3E1A5B0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884E1-DAA1-1CB7-3A83-6CC3B0B4EF00}"/>
              </a:ext>
            </a:extLst>
          </p:cNvPr>
          <p:cNvSpPr>
            <a:spLocks noGrp="1"/>
          </p:cNvSpPr>
          <p:nvPr>
            <p:ph type="dt" sz="half" idx="10"/>
          </p:nvPr>
        </p:nvSpPr>
        <p:spPr/>
        <p:txBody>
          <a:bodyPr/>
          <a:lstStyle/>
          <a:p>
            <a:fld id="{63C21956-3087-446B-9C0C-CD67F667017C}" type="datetimeFigureOut">
              <a:rPr lang="en-US" smtClean="0"/>
              <a:t>4/18/2025</a:t>
            </a:fld>
            <a:endParaRPr lang="en-US"/>
          </a:p>
        </p:txBody>
      </p:sp>
      <p:sp>
        <p:nvSpPr>
          <p:cNvPr id="5" name="Footer Placeholder 4">
            <a:extLst>
              <a:ext uri="{FF2B5EF4-FFF2-40B4-BE49-F238E27FC236}">
                <a16:creationId xmlns:a16="http://schemas.microsoft.com/office/drawing/2014/main" id="{83FC750E-AAAA-740D-DF30-9F5BC1FA5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1ABEE-47AA-FD98-012C-19E548AB6ADA}"/>
              </a:ext>
            </a:extLst>
          </p:cNvPr>
          <p:cNvSpPr>
            <a:spLocks noGrp="1"/>
          </p:cNvSpPr>
          <p:nvPr>
            <p:ph type="sldNum" sz="quarter" idx="12"/>
          </p:nvPr>
        </p:nvSpPr>
        <p:spPr/>
        <p:txBody>
          <a:bodyPr/>
          <a:lstStyle/>
          <a:p>
            <a:fld id="{1DB380D7-D1FC-47FD-99BD-5BC1159E86F5}" type="slidenum">
              <a:rPr lang="en-US" smtClean="0"/>
              <a:t>‹#›</a:t>
            </a:fld>
            <a:endParaRPr lang="en-US"/>
          </a:p>
        </p:txBody>
      </p:sp>
    </p:spTree>
    <p:extLst>
      <p:ext uri="{BB962C8B-B14F-4D97-AF65-F5344CB8AC3E}">
        <p14:creationId xmlns:p14="http://schemas.microsoft.com/office/powerpoint/2010/main" val="196330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B1FEF-CC5F-E3AC-87E0-37D85DFFFE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B82AD0-02CE-EBC4-B3FC-DDD22B05AD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D3BB2A-1447-23F5-882E-C2F3C3120AAF}"/>
              </a:ext>
            </a:extLst>
          </p:cNvPr>
          <p:cNvSpPr>
            <a:spLocks noGrp="1"/>
          </p:cNvSpPr>
          <p:nvPr>
            <p:ph type="dt" sz="half" idx="10"/>
          </p:nvPr>
        </p:nvSpPr>
        <p:spPr/>
        <p:txBody>
          <a:bodyPr/>
          <a:lstStyle/>
          <a:p>
            <a:fld id="{63C21956-3087-446B-9C0C-CD67F667017C}" type="datetimeFigureOut">
              <a:rPr lang="en-US" smtClean="0"/>
              <a:t>4/18/2025</a:t>
            </a:fld>
            <a:endParaRPr lang="en-US"/>
          </a:p>
        </p:txBody>
      </p:sp>
      <p:sp>
        <p:nvSpPr>
          <p:cNvPr id="5" name="Footer Placeholder 4">
            <a:extLst>
              <a:ext uri="{FF2B5EF4-FFF2-40B4-BE49-F238E27FC236}">
                <a16:creationId xmlns:a16="http://schemas.microsoft.com/office/drawing/2014/main" id="{B7BC0BB1-C482-35D1-ED68-9F9EDB51B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E620A-B5B5-B6F7-2CEB-B61A00B5B986}"/>
              </a:ext>
            </a:extLst>
          </p:cNvPr>
          <p:cNvSpPr>
            <a:spLocks noGrp="1"/>
          </p:cNvSpPr>
          <p:nvPr>
            <p:ph type="sldNum" sz="quarter" idx="12"/>
          </p:nvPr>
        </p:nvSpPr>
        <p:spPr/>
        <p:txBody>
          <a:bodyPr/>
          <a:lstStyle/>
          <a:p>
            <a:fld id="{1DB380D7-D1FC-47FD-99BD-5BC1159E86F5}" type="slidenum">
              <a:rPr lang="en-US" smtClean="0"/>
              <a:t>‹#›</a:t>
            </a:fld>
            <a:endParaRPr lang="en-US"/>
          </a:p>
        </p:txBody>
      </p:sp>
    </p:spTree>
    <p:extLst>
      <p:ext uri="{BB962C8B-B14F-4D97-AF65-F5344CB8AC3E}">
        <p14:creationId xmlns:p14="http://schemas.microsoft.com/office/powerpoint/2010/main" val="364196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075F-ABCB-9530-C259-D3B76D47B6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6FB90-D2E1-4A42-3AF1-15417D2422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07A284-62D2-B316-C991-D761D0C37A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FCB47E-8FD0-495A-FB3A-0C580575CDB9}"/>
              </a:ext>
            </a:extLst>
          </p:cNvPr>
          <p:cNvSpPr>
            <a:spLocks noGrp="1"/>
          </p:cNvSpPr>
          <p:nvPr>
            <p:ph type="dt" sz="half" idx="10"/>
          </p:nvPr>
        </p:nvSpPr>
        <p:spPr/>
        <p:txBody>
          <a:bodyPr/>
          <a:lstStyle/>
          <a:p>
            <a:fld id="{63C21956-3087-446B-9C0C-CD67F667017C}" type="datetimeFigureOut">
              <a:rPr lang="en-US" smtClean="0"/>
              <a:t>4/18/2025</a:t>
            </a:fld>
            <a:endParaRPr lang="en-US"/>
          </a:p>
        </p:txBody>
      </p:sp>
      <p:sp>
        <p:nvSpPr>
          <p:cNvPr id="6" name="Footer Placeholder 5">
            <a:extLst>
              <a:ext uri="{FF2B5EF4-FFF2-40B4-BE49-F238E27FC236}">
                <a16:creationId xmlns:a16="http://schemas.microsoft.com/office/drawing/2014/main" id="{D9494F13-79CB-F657-21A8-547D18861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5E34F-1686-092D-9A60-B10A4F3FE7A3}"/>
              </a:ext>
            </a:extLst>
          </p:cNvPr>
          <p:cNvSpPr>
            <a:spLocks noGrp="1"/>
          </p:cNvSpPr>
          <p:nvPr>
            <p:ph type="sldNum" sz="quarter" idx="12"/>
          </p:nvPr>
        </p:nvSpPr>
        <p:spPr/>
        <p:txBody>
          <a:bodyPr/>
          <a:lstStyle/>
          <a:p>
            <a:fld id="{1DB380D7-D1FC-47FD-99BD-5BC1159E86F5}" type="slidenum">
              <a:rPr lang="en-US" smtClean="0"/>
              <a:t>‹#›</a:t>
            </a:fld>
            <a:endParaRPr lang="en-US"/>
          </a:p>
        </p:txBody>
      </p:sp>
    </p:spTree>
    <p:extLst>
      <p:ext uri="{BB962C8B-B14F-4D97-AF65-F5344CB8AC3E}">
        <p14:creationId xmlns:p14="http://schemas.microsoft.com/office/powerpoint/2010/main" val="2808015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354F-D935-CC84-7F99-44273D23FE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2E750F-68D2-DFA5-4891-DD652A3E8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DE4FBA-3E86-7A31-6EEA-58F1E9D8EA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FE5E7F-74CF-EF91-4B04-AFE51AA768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EA86BD-E9FB-0897-346D-F606E75A77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4C099A-1854-2030-13B3-6BCDE175E39D}"/>
              </a:ext>
            </a:extLst>
          </p:cNvPr>
          <p:cNvSpPr>
            <a:spLocks noGrp="1"/>
          </p:cNvSpPr>
          <p:nvPr>
            <p:ph type="dt" sz="half" idx="10"/>
          </p:nvPr>
        </p:nvSpPr>
        <p:spPr/>
        <p:txBody>
          <a:bodyPr/>
          <a:lstStyle/>
          <a:p>
            <a:fld id="{63C21956-3087-446B-9C0C-CD67F667017C}" type="datetimeFigureOut">
              <a:rPr lang="en-US" smtClean="0"/>
              <a:t>4/18/2025</a:t>
            </a:fld>
            <a:endParaRPr lang="en-US"/>
          </a:p>
        </p:txBody>
      </p:sp>
      <p:sp>
        <p:nvSpPr>
          <p:cNvPr id="8" name="Footer Placeholder 7">
            <a:extLst>
              <a:ext uri="{FF2B5EF4-FFF2-40B4-BE49-F238E27FC236}">
                <a16:creationId xmlns:a16="http://schemas.microsoft.com/office/drawing/2014/main" id="{55877D8D-E02A-8C45-ED7F-AB843C532F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1CFC39-56F2-0E18-A204-111C974D5634}"/>
              </a:ext>
            </a:extLst>
          </p:cNvPr>
          <p:cNvSpPr>
            <a:spLocks noGrp="1"/>
          </p:cNvSpPr>
          <p:nvPr>
            <p:ph type="sldNum" sz="quarter" idx="12"/>
          </p:nvPr>
        </p:nvSpPr>
        <p:spPr/>
        <p:txBody>
          <a:bodyPr/>
          <a:lstStyle/>
          <a:p>
            <a:fld id="{1DB380D7-D1FC-47FD-99BD-5BC1159E86F5}" type="slidenum">
              <a:rPr lang="en-US" smtClean="0"/>
              <a:t>‹#›</a:t>
            </a:fld>
            <a:endParaRPr lang="en-US"/>
          </a:p>
        </p:txBody>
      </p:sp>
    </p:spTree>
    <p:extLst>
      <p:ext uri="{BB962C8B-B14F-4D97-AF65-F5344CB8AC3E}">
        <p14:creationId xmlns:p14="http://schemas.microsoft.com/office/powerpoint/2010/main" val="423757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0706-4B9A-9E9C-5926-03877EF2FF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E836C-7F67-A019-0A23-8B09184D2C79}"/>
              </a:ext>
            </a:extLst>
          </p:cNvPr>
          <p:cNvSpPr>
            <a:spLocks noGrp="1"/>
          </p:cNvSpPr>
          <p:nvPr>
            <p:ph type="dt" sz="half" idx="10"/>
          </p:nvPr>
        </p:nvSpPr>
        <p:spPr/>
        <p:txBody>
          <a:bodyPr/>
          <a:lstStyle/>
          <a:p>
            <a:fld id="{63C21956-3087-446B-9C0C-CD67F667017C}" type="datetimeFigureOut">
              <a:rPr lang="en-US" smtClean="0"/>
              <a:t>4/18/2025</a:t>
            </a:fld>
            <a:endParaRPr lang="en-US"/>
          </a:p>
        </p:txBody>
      </p:sp>
      <p:sp>
        <p:nvSpPr>
          <p:cNvPr id="4" name="Footer Placeholder 3">
            <a:extLst>
              <a:ext uri="{FF2B5EF4-FFF2-40B4-BE49-F238E27FC236}">
                <a16:creationId xmlns:a16="http://schemas.microsoft.com/office/drawing/2014/main" id="{2DC444EE-0660-F9E2-29FA-AA9AC1D47C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7CE104-2585-4551-A6A2-6E18238110C3}"/>
              </a:ext>
            </a:extLst>
          </p:cNvPr>
          <p:cNvSpPr>
            <a:spLocks noGrp="1"/>
          </p:cNvSpPr>
          <p:nvPr>
            <p:ph type="sldNum" sz="quarter" idx="12"/>
          </p:nvPr>
        </p:nvSpPr>
        <p:spPr/>
        <p:txBody>
          <a:bodyPr/>
          <a:lstStyle/>
          <a:p>
            <a:fld id="{1DB380D7-D1FC-47FD-99BD-5BC1159E86F5}" type="slidenum">
              <a:rPr lang="en-US" smtClean="0"/>
              <a:t>‹#›</a:t>
            </a:fld>
            <a:endParaRPr lang="en-US"/>
          </a:p>
        </p:txBody>
      </p:sp>
    </p:spTree>
    <p:extLst>
      <p:ext uri="{BB962C8B-B14F-4D97-AF65-F5344CB8AC3E}">
        <p14:creationId xmlns:p14="http://schemas.microsoft.com/office/powerpoint/2010/main" val="76335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449AC5-0909-6720-7545-ABF70365A380}"/>
              </a:ext>
            </a:extLst>
          </p:cNvPr>
          <p:cNvSpPr>
            <a:spLocks noGrp="1"/>
          </p:cNvSpPr>
          <p:nvPr>
            <p:ph type="dt" sz="half" idx="10"/>
          </p:nvPr>
        </p:nvSpPr>
        <p:spPr/>
        <p:txBody>
          <a:bodyPr/>
          <a:lstStyle/>
          <a:p>
            <a:fld id="{63C21956-3087-446B-9C0C-CD67F667017C}" type="datetimeFigureOut">
              <a:rPr lang="en-US" smtClean="0"/>
              <a:t>4/18/2025</a:t>
            </a:fld>
            <a:endParaRPr lang="en-US"/>
          </a:p>
        </p:txBody>
      </p:sp>
      <p:sp>
        <p:nvSpPr>
          <p:cNvPr id="3" name="Footer Placeholder 2">
            <a:extLst>
              <a:ext uri="{FF2B5EF4-FFF2-40B4-BE49-F238E27FC236}">
                <a16:creationId xmlns:a16="http://schemas.microsoft.com/office/drawing/2014/main" id="{7CCD10E6-3C8F-DB53-FC7A-655B5AB044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F1039F-3EAC-130E-029A-BD7B1D884C88}"/>
              </a:ext>
            </a:extLst>
          </p:cNvPr>
          <p:cNvSpPr>
            <a:spLocks noGrp="1"/>
          </p:cNvSpPr>
          <p:nvPr>
            <p:ph type="sldNum" sz="quarter" idx="12"/>
          </p:nvPr>
        </p:nvSpPr>
        <p:spPr/>
        <p:txBody>
          <a:bodyPr/>
          <a:lstStyle/>
          <a:p>
            <a:fld id="{1DB380D7-D1FC-47FD-99BD-5BC1159E86F5}" type="slidenum">
              <a:rPr lang="en-US" smtClean="0"/>
              <a:t>‹#›</a:t>
            </a:fld>
            <a:endParaRPr lang="en-US"/>
          </a:p>
        </p:txBody>
      </p:sp>
    </p:spTree>
    <p:extLst>
      <p:ext uri="{BB962C8B-B14F-4D97-AF65-F5344CB8AC3E}">
        <p14:creationId xmlns:p14="http://schemas.microsoft.com/office/powerpoint/2010/main" val="406728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7670F-03AC-E6A4-7C7D-1FDCC03661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F1ABE9-DCBF-F678-BB0A-D8089E35D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AA16A-B6C6-B113-B138-7839F7438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C18B50-EA00-0674-2752-30E1E8E65EA9}"/>
              </a:ext>
            </a:extLst>
          </p:cNvPr>
          <p:cNvSpPr>
            <a:spLocks noGrp="1"/>
          </p:cNvSpPr>
          <p:nvPr>
            <p:ph type="dt" sz="half" idx="10"/>
          </p:nvPr>
        </p:nvSpPr>
        <p:spPr/>
        <p:txBody>
          <a:bodyPr/>
          <a:lstStyle/>
          <a:p>
            <a:fld id="{63C21956-3087-446B-9C0C-CD67F667017C}" type="datetimeFigureOut">
              <a:rPr lang="en-US" smtClean="0"/>
              <a:t>4/18/2025</a:t>
            </a:fld>
            <a:endParaRPr lang="en-US"/>
          </a:p>
        </p:txBody>
      </p:sp>
      <p:sp>
        <p:nvSpPr>
          <p:cNvPr id="6" name="Footer Placeholder 5">
            <a:extLst>
              <a:ext uri="{FF2B5EF4-FFF2-40B4-BE49-F238E27FC236}">
                <a16:creationId xmlns:a16="http://schemas.microsoft.com/office/drawing/2014/main" id="{02F96C31-BE39-710E-E9B1-4150CBC85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6939D-1B2B-7B08-5965-1C07EA1E4336}"/>
              </a:ext>
            </a:extLst>
          </p:cNvPr>
          <p:cNvSpPr>
            <a:spLocks noGrp="1"/>
          </p:cNvSpPr>
          <p:nvPr>
            <p:ph type="sldNum" sz="quarter" idx="12"/>
          </p:nvPr>
        </p:nvSpPr>
        <p:spPr/>
        <p:txBody>
          <a:bodyPr/>
          <a:lstStyle/>
          <a:p>
            <a:fld id="{1DB380D7-D1FC-47FD-99BD-5BC1159E86F5}" type="slidenum">
              <a:rPr lang="en-US" smtClean="0"/>
              <a:t>‹#›</a:t>
            </a:fld>
            <a:endParaRPr lang="en-US"/>
          </a:p>
        </p:txBody>
      </p:sp>
    </p:spTree>
    <p:extLst>
      <p:ext uri="{BB962C8B-B14F-4D97-AF65-F5344CB8AC3E}">
        <p14:creationId xmlns:p14="http://schemas.microsoft.com/office/powerpoint/2010/main" val="1289512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0C859-2730-22FB-2BD5-89916EC47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C3B41F-4EFE-07F9-87A5-97B5EF2A1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C6FFA2-470A-7E70-62E4-A5C9CE6CD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0307C-B101-2C4E-C0D2-5BABC6A96D68}"/>
              </a:ext>
            </a:extLst>
          </p:cNvPr>
          <p:cNvSpPr>
            <a:spLocks noGrp="1"/>
          </p:cNvSpPr>
          <p:nvPr>
            <p:ph type="dt" sz="half" idx="10"/>
          </p:nvPr>
        </p:nvSpPr>
        <p:spPr/>
        <p:txBody>
          <a:bodyPr/>
          <a:lstStyle/>
          <a:p>
            <a:fld id="{63C21956-3087-446B-9C0C-CD67F667017C}" type="datetimeFigureOut">
              <a:rPr lang="en-US" smtClean="0"/>
              <a:t>4/18/2025</a:t>
            </a:fld>
            <a:endParaRPr lang="en-US"/>
          </a:p>
        </p:txBody>
      </p:sp>
      <p:sp>
        <p:nvSpPr>
          <p:cNvPr id="6" name="Footer Placeholder 5">
            <a:extLst>
              <a:ext uri="{FF2B5EF4-FFF2-40B4-BE49-F238E27FC236}">
                <a16:creationId xmlns:a16="http://schemas.microsoft.com/office/drawing/2014/main" id="{741BB98A-A617-8E09-4826-0C5A9FE50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34168D-9F62-E126-63F6-6D7988B633BB}"/>
              </a:ext>
            </a:extLst>
          </p:cNvPr>
          <p:cNvSpPr>
            <a:spLocks noGrp="1"/>
          </p:cNvSpPr>
          <p:nvPr>
            <p:ph type="sldNum" sz="quarter" idx="12"/>
          </p:nvPr>
        </p:nvSpPr>
        <p:spPr/>
        <p:txBody>
          <a:bodyPr/>
          <a:lstStyle/>
          <a:p>
            <a:fld id="{1DB380D7-D1FC-47FD-99BD-5BC1159E86F5}" type="slidenum">
              <a:rPr lang="en-US" smtClean="0"/>
              <a:t>‹#›</a:t>
            </a:fld>
            <a:endParaRPr lang="en-US"/>
          </a:p>
        </p:txBody>
      </p:sp>
    </p:spTree>
    <p:extLst>
      <p:ext uri="{BB962C8B-B14F-4D97-AF65-F5344CB8AC3E}">
        <p14:creationId xmlns:p14="http://schemas.microsoft.com/office/powerpoint/2010/main" val="428501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63735-777B-9E3A-8995-8829A5350D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A7DD63-6ECB-B971-AFA9-BF6EB60DC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92530-D073-3E3D-FBE2-A2062D75D5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21956-3087-446B-9C0C-CD67F667017C}" type="datetimeFigureOut">
              <a:rPr lang="en-US" smtClean="0"/>
              <a:t>4/18/2025</a:t>
            </a:fld>
            <a:endParaRPr lang="en-US"/>
          </a:p>
        </p:txBody>
      </p:sp>
      <p:sp>
        <p:nvSpPr>
          <p:cNvPr id="5" name="Footer Placeholder 4">
            <a:extLst>
              <a:ext uri="{FF2B5EF4-FFF2-40B4-BE49-F238E27FC236}">
                <a16:creationId xmlns:a16="http://schemas.microsoft.com/office/drawing/2014/main" id="{CCE0E769-0CF6-5914-E63D-D8F1141C72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B9EC83-DB84-BD5E-7D73-436741309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380D7-D1FC-47FD-99BD-5BC1159E86F5}" type="slidenum">
              <a:rPr lang="en-US" smtClean="0"/>
              <a:t>‹#›</a:t>
            </a:fld>
            <a:endParaRPr lang="en-US"/>
          </a:p>
        </p:txBody>
      </p:sp>
    </p:spTree>
    <p:extLst>
      <p:ext uri="{BB962C8B-B14F-4D97-AF65-F5344CB8AC3E}">
        <p14:creationId xmlns:p14="http://schemas.microsoft.com/office/powerpoint/2010/main" val="3417973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cebook.com/share/r/1GJ9ewnSN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share/r/1GJ9ewnSN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wikipedia.org/wiki/Sinh_vi%C3%AAn" TargetMode="External"/><Relationship Id="rId2" Type="http://schemas.openxmlformats.org/officeDocument/2006/relationships/hyperlink" Target="https://vi.wikipedia.org/wiki/Gi%C3%A1o_vi%C3%AA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learningenglish.voanews.com/" TargetMode="External"/><Relationship Id="rId3" Type="http://schemas.openxmlformats.org/officeDocument/2006/relationships/hyperlink" Target="https://dictionary.cambridge.org/" TargetMode="External"/><Relationship Id="rId7" Type="http://schemas.openxmlformats.org/officeDocument/2006/relationships/hyperlink" Target="https://www.bbc.co.uk/learningenglish/" TargetMode="External"/><Relationship Id="rId2" Type="http://schemas.openxmlformats.org/officeDocument/2006/relationships/hyperlink" Target="https://www.oxfordlearnersdictionaries.com/" TargetMode="External"/><Relationship Id="rId1" Type="http://schemas.openxmlformats.org/officeDocument/2006/relationships/slideLayout" Target="../slideLayouts/slideLayout2.xml"/><Relationship Id="rId6" Type="http://schemas.openxmlformats.org/officeDocument/2006/relationships/hyperlink" Target="https://www.microsoft.com/en-us/translator/" TargetMode="External"/><Relationship Id="rId5" Type="http://schemas.openxmlformats.org/officeDocument/2006/relationships/hyperlink" Target="https://translate.google.com/" TargetMode="External"/><Relationship Id="rId10" Type="http://schemas.openxmlformats.org/officeDocument/2006/relationships/hyperlink" Target="https://youglish.com/" TargetMode="External"/><Relationship Id="rId4" Type="http://schemas.openxmlformats.org/officeDocument/2006/relationships/hyperlink" Target="https://vdict.com/" TargetMode="External"/><Relationship Id="rId9" Type="http://schemas.openxmlformats.org/officeDocument/2006/relationships/hyperlink" Target="https://www.englishclub.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ashDnDiag">
          <a:fgClr>
            <a:schemeClr val="accent3"/>
          </a:fgClr>
          <a:bgClr>
            <a:schemeClr val="bg1"/>
          </a:bgClr>
        </a:patt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D63400C-42BB-5B22-4A9E-B32C7526274A}"/>
              </a:ext>
            </a:extLst>
          </p:cNvPr>
          <p:cNvSpPr/>
          <p:nvPr/>
        </p:nvSpPr>
        <p:spPr>
          <a:xfrm>
            <a:off x="298580" y="261257"/>
            <a:ext cx="11523306" cy="5047861"/>
          </a:xfrm>
          <a:prstGeom prst="ellipse">
            <a:avLst/>
          </a:prstGeom>
          <a:solidFill>
            <a:schemeClr val="accent4">
              <a:lumMod val="20000"/>
              <a:lumOff val="80000"/>
              <a:alpha val="88000"/>
            </a:schemeClr>
          </a:solidFill>
          <a:ln w="76200">
            <a:solidFill>
              <a:srgbClr val="7030A0"/>
            </a:solidFill>
            <a:prstDash val="dash"/>
          </a:ln>
          <a:effectLst>
            <a:outerShdw blurRad="50800" dist="50800" dir="5400000" algn="ctr" rotWithShape="0">
              <a:srgbClr val="FF0000">
                <a:alpha val="87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Times New Roman" panose="02020603050405020304" pitchFamily="18" charset="0"/>
              <a:cs typeface="Times New Roman" panose="02020603050405020304" pitchFamily="18" charset="0"/>
            </a:endParaRPr>
          </a:p>
          <a:p>
            <a:pPr algn="ctr"/>
            <a:endParaRPr lang="en-US" sz="3600" b="1" dirty="0">
              <a:latin typeface="Times New Roman" panose="02020603050405020304" pitchFamily="18" charset="0"/>
              <a:cs typeface="Times New Roman" panose="02020603050405020304" pitchFamily="18" charset="0"/>
            </a:endParaRPr>
          </a:p>
          <a:p>
            <a:pPr algn="ctr"/>
            <a:endParaRPr lang="en-US" sz="3600" b="1" dirty="0">
              <a:latin typeface="Times New Roman" panose="02020603050405020304" pitchFamily="18" charset="0"/>
              <a:cs typeface="Times New Roman" panose="02020603050405020304" pitchFamily="18" charset="0"/>
            </a:endParaRPr>
          </a:p>
          <a:p>
            <a:pPr algn="ctr"/>
            <a:endParaRPr lang="vi-VN" sz="3600" b="1" dirty="0">
              <a:latin typeface="Times New Roman" panose="02020603050405020304" pitchFamily="18" charset="0"/>
              <a:cs typeface="Times New Roman" panose="02020603050405020304" pitchFamily="18" charset="0"/>
            </a:endParaRPr>
          </a:p>
          <a:p>
            <a:pPr algn="ctr"/>
            <a:endParaRPr lang="vi-VN" sz="3200" b="1" dirty="0">
              <a:solidFill>
                <a:srgbClr val="FF0000"/>
              </a:solidFill>
              <a:latin typeface="Times New Roman" panose="02020603050405020304" pitchFamily="18" charset="0"/>
              <a:cs typeface="Times New Roman" panose="02020603050405020304" pitchFamily="18" charset="0"/>
            </a:endParaRPr>
          </a:p>
          <a:p>
            <a:pPr algn="ctr"/>
            <a:r>
              <a:rPr lang="vi-VN" sz="3200" b="1" dirty="0">
                <a:solidFill>
                  <a:srgbClr val="FF0000"/>
                </a:solidFill>
                <a:latin typeface="Times New Roman" panose="02020603050405020304" pitchFamily="18" charset="0"/>
                <a:cs typeface="Times New Roman" panose="02020603050405020304" pitchFamily="18" charset="0"/>
              </a:rPr>
              <a:t>SỞ GD&amp;ĐT BÌNH ĐỊNH</a:t>
            </a:r>
            <a:endParaRPr lang="en-US" sz="3200" b="1"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TRƯỜNG THPT SỐ 2 TUY PHƯỚC</a:t>
            </a:r>
          </a:p>
          <a:p>
            <a:pPr algn="ctr"/>
            <a:endParaRPr lang="vi-VN" sz="1800" b="1"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BÁO CÁO CHUYÊN ĐỀ </a:t>
            </a:r>
          </a:p>
          <a:p>
            <a:pPr algn="ctr"/>
            <a:r>
              <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ĐỔI MỚI PHƯƠNG PHÁP DẠY HỌC</a:t>
            </a:r>
            <a:endParaRPr lang="en-US" sz="3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dirty="0"/>
          </a:p>
          <a:p>
            <a:pPr algn="ctr"/>
            <a:r>
              <a:rPr lang="vi-VN"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“ÁP DỤNG MỘT SỐ KỶ THUẬT VÀ CÔNG CỤ </a:t>
            </a:r>
            <a:endParaRPr lang="en-US"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vi-VN"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NHẰM HỔ TRỢ HS CHUẨN BỊ BÀI MỚI HIỆU QUẢ </a:t>
            </a:r>
          </a:p>
          <a:p>
            <a:pPr algn="ctr"/>
            <a:r>
              <a:rPr lang="vi-VN"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TRONG BƯỚC BÀI TẬP VỀ NHÀ”</a:t>
            </a:r>
          </a:p>
          <a:p>
            <a:pPr algn="ctr"/>
            <a:endParaRPr lang="en-US" sz="24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sz="32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b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Rectangle 2">
            <a:extLst>
              <a:ext uri="{FF2B5EF4-FFF2-40B4-BE49-F238E27FC236}">
                <a16:creationId xmlns:a16="http://schemas.microsoft.com/office/drawing/2014/main" id="{995E11A0-3DFF-DA17-C159-DBDED2CF37DE}"/>
              </a:ext>
            </a:extLst>
          </p:cNvPr>
          <p:cNvSpPr/>
          <p:nvPr/>
        </p:nvSpPr>
        <p:spPr>
          <a:xfrm>
            <a:off x="4917236" y="4515013"/>
            <a:ext cx="6727371" cy="145558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GV</a:t>
            </a:r>
            <a:r>
              <a:rPr lang="vi-VN"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BÁO CÁO</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BÙI THỊ THANH</a:t>
            </a:r>
            <a:r>
              <a:rPr lang="vi-VN"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HÒA</a:t>
            </a:r>
          </a:p>
          <a:p>
            <a:pPr algn="ctr"/>
            <a:r>
              <a:rPr lang="vi-VN" sz="2800" dirty="0">
                <a:latin typeface="Times New Roman" panose="02020603050405020304" pitchFamily="18" charset="0"/>
                <a:cs typeface="Times New Roman" panose="02020603050405020304" pitchFamily="18" charset="0"/>
              </a:rPr>
              <a:t>Tuy Phước, ngày 18/04/2025</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2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363E9C-05E2-6ABB-AFD7-F0DAFD988452}"/>
              </a:ext>
            </a:extLst>
          </p:cNvPr>
          <p:cNvSpPr txBox="1"/>
          <p:nvPr/>
        </p:nvSpPr>
        <p:spPr>
          <a:xfrm>
            <a:off x="690113" y="1050673"/>
            <a:ext cx="10955039" cy="361631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457200" algn="just">
              <a:lnSpc>
                <a:spcPct val="106000"/>
              </a:lnSpc>
              <a:spcAft>
                <a:spcPts val="800"/>
              </a:spcAft>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3. Lưu ý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cụ</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800"/>
              </a:spcAft>
              <a:buSzPts val="1000"/>
              <a:buFont typeface="Symbol" panose="05050102010706020507" pitchFamily="18" charset="2"/>
              <a:buChar char=""/>
              <a:tabLst>
                <a:tab pos="45720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800"/>
              </a:spcAft>
              <a:buSzPts val="1000"/>
              <a:buFont typeface="Symbol" panose="05050102010706020507" pitchFamily="18" charset="2"/>
              <a:buChar char=""/>
              <a:tabLst>
                <a:tab pos="45720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800"/>
              </a:spcAft>
              <a:buSzPts val="1000"/>
              <a:buFont typeface="Symbol" panose="05050102010706020507" pitchFamily="18" charset="2"/>
              <a:buChar char=""/>
              <a:tabLst>
                <a:tab pos="45720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800"/>
              </a:spcAft>
              <a:buSzPts val="1000"/>
              <a:buFont typeface="Symbol" panose="05050102010706020507" pitchFamily="18" charset="2"/>
              <a:buChar char=""/>
              <a:tabLst>
                <a:tab pos="45720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499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20DE8-8C08-6AD5-9D13-EEC635D87004}"/>
              </a:ext>
            </a:extLst>
          </p:cNvPr>
          <p:cNvSpPr txBox="1"/>
          <p:nvPr/>
        </p:nvSpPr>
        <p:spPr>
          <a:xfrm>
            <a:off x="828135" y="426964"/>
            <a:ext cx="10446589" cy="49019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15000"/>
              </a:lnSpc>
              <a:spcAft>
                <a:spcPts val="80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4. Sản phẩm minh họa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5BBE11C-03EE-381D-0727-C75D26F4326C}"/>
              </a:ext>
            </a:extLst>
          </p:cNvPr>
          <p:cNvSpPr txBox="1"/>
          <p:nvPr/>
        </p:nvSpPr>
        <p:spPr>
          <a:xfrm>
            <a:off x="727788" y="1103817"/>
            <a:ext cx="10546935" cy="122084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spcAft>
                <a:spcPts val="800"/>
              </a:spcAft>
            </a:pPr>
            <a:r>
              <a:rPr lang="vi-VN" sz="2000" dirty="0">
                <a:latin typeface="+mj-lt"/>
              </a:rPr>
              <a:t>Sau khi học xong bài unit 9, lesson 2.3. </a:t>
            </a:r>
          </a:p>
          <a:p>
            <a:pPr algn="just">
              <a:spcAft>
                <a:spcPts val="800"/>
              </a:spcAft>
            </a:pPr>
            <a:r>
              <a:rPr lang="vi-VN" sz="2000" dirty="0">
                <a:latin typeface="+mj-lt"/>
              </a:rPr>
              <a:t>GV hướng dẫn HS chuẩn bị bài mới phần Lesson 3.1 về kĩ năng viết. </a:t>
            </a:r>
          </a:p>
          <a:p>
            <a:pPr algn="just">
              <a:spcAft>
                <a:spcPts val="800"/>
              </a:spcAft>
            </a:pPr>
            <a:r>
              <a:rPr lang="vi-VN" sz="2000" dirty="0">
                <a:latin typeface="+mj-lt"/>
              </a:rPr>
              <a:t>Cụ thể, viết mô tả về khu nghỉ mát của em từ 120 từ đến 150 từ</a:t>
            </a:r>
            <a:endParaRPr lang="en-US" sz="2000" dirty="0">
              <a:latin typeface="+mj-lt"/>
            </a:endParaRPr>
          </a:p>
        </p:txBody>
      </p:sp>
      <p:sp>
        <p:nvSpPr>
          <p:cNvPr id="2" name="TextBox 1">
            <a:extLst>
              <a:ext uri="{FF2B5EF4-FFF2-40B4-BE49-F238E27FC236}">
                <a16:creationId xmlns:a16="http://schemas.microsoft.com/office/drawing/2014/main" id="{4DE91C0F-C1A3-9B6E-9C8C-69A75272D859}"/>
              </a:ext>
            </a:extLst>
          </p:cNvPr>
          <p:cNvSpPr txBox="1"/>
          <p:nvPr/>
        </p:nvSpPr>
        <p:spPr>
          <a:xfrm>
            <a:off x="727788" y="2380458"/>
            <a:ext cx="10521057" cy="378565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vi-VN" sz="2400" b="1" dirty="0">
                <a:latin typeface="Times New Roman" panose="02020603050405020304" pitchFamily="18" charset="0"/>
                <a:cs typeface="Times New Roman" panose="02020603050405020304" pitchFamily="18" charset="0"/>
              </a:rPr>
              <a:t>GV có thể yêu cầu HS áp dụng các bước sau:</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Bước 1: Đọc trước bài khóa tìm hiểu về resort sinh thái</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2: Tra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qua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điển</a:t>
            </a:r>
            <a:r>
              <a:rPr lang="en-US" sz="2400" dirty="0">
                <a:latin typeface="Times New Roman" panose="02020603050405020304" pitchFamily="18" charset="0"/>
                <a:cs typeface="Times New Roman" panose="02020603050405020304" pitchFamily="18" charset="0"/>
              </a:rPr>
              <a:t> Oxford Learner's Dictionaries.</a:t>
            </a: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1, 2, 3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hoạt động vui chơi ở các khu du lịch sinh thái trong tỉnh và trong nước </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Cho Hs link có liên quan chủ đề</a:t>
            </a:r>
            <a:endParaRPr lang="en-US" sz="2400" dirty="0">
              <a:latin typeface="Times New Roman" panose="02020603050405020304" pitchFamily="18" charset="0"/>
              <a:cs typeface="Times New Roman" panose="02020603050405020304" pitchFamily="18" charset="0"/>
            </a:endParaRPr>
          </a:p>
          <a:p>
            <a:r>
              <a:rPr lang="vi-VN" sz="2400" u="sng" dirty="0">
                <a:latin typeface="Times New Roman" panose="02020603050405020304" pitchFamily="18" charset="0"/>
                <a:cs typeface="Times New Roman" panose="02020603050405020304" pitchFamily="18" charset="0"/>
                <a:hlinkClick r:id="rId2"/>
              </a:rPr>
              <a:t>https://www.facebook.com/share/r/1GJ9ewnSNm/</a:t>
            </a:r>
            <a:endParaRPr lang="en-US"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Bước 5: Sử dụng ứng dụng để ôn tập các từ vựng trong chủ đề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8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AEB21B-E301-A1CA-EC33-8326C99664A9}"/>
              </a:ext>
            </a:extLst>
          </p:cNvPr>
          <p:cNvSpPr txBox="1"/>
          <p:nvPr/>
        </p:nvSpPr>
        <p:spPr>
          <a:xfrm>
            <a:off x="3047215" y="616613"/>
            <a:ext cx="6094428"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2400" b="1" dirty="0">
                <a:latin typeface="Times New Roman" panose="02020603050405020304" pitchFamily="18" charset="0"/>
                <a:cs typeface="Times New Roman" panose="02020603050405020304" pitchFamily="18" charset="0"/>
              </a:rPr>
              <a:t>Bước 6: Phân chia nhiệm vụ cho mỗi tổ:</a:t>
            </a:r>
          </a:p>
        </p:txBody>
      </p:sp>
      <p:sp>
        <p:nvSpPr>
          <p:cNvPr id="6" name="Rectangle 5">
            <a:extLst>
              <a:ext uri="{FF2B5EF4-FFF2-40B4-BE49-F238E27FC236}">
                <a16:creationId xmlns:a16="http://schemas.microsoft.com/office/drawing/2014/main" id="{4A0DAFE8-D4E9-BB60-8329-76613692EA9D}"/>
              </a:ext>
            </a:extLst>
          </p:cNvPr>
          <p:cNvSpPr/>
          <p:nvPr/>
        </p:nvSpPr>
        <p:spPr>
          <a:xfrm>
            <a:off x="499620" y="1451731"/>
            <a:ext cx="2321351" cy="28091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800" b="1" dirty="0">
              <a:solidFill>
                <a:srgbClr val="FF0000"/>
              </a:solidFill>
              <a:latin typeface="Times New Roman" panose="02020603050405020304" pitchFamily="18" charset="0"/>
              <a:cs typeface="Times New Roman" panose="02020603050405020304" pitchFamily="18" charset="0"/>
            </a:endParaRPr>
          </a:p>
          <a:p>
            <a:pPr algn="ctr"/>
            <a:endParaRPr lang="vi-VN" sz="2800" b="1" dirty="0">
              <a:solidFill>
                <a:srgbClr val="FF0000"/>
              </a:solidFill>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Tổ 1. </a:t>
            </a:r>
          </a:p>
          <a:p>
            <a:r>
              <a:rPr lang="vi-VN" sz="2800" b="1" dirty="0">
                <a:solidFill>
                  <a:srgbClr val="FF0000"/>
                </a:solidFill>
                <a:latin typeface="Times New Roman" panose="02020603050405020304" pitchFamily="18" charset="0"/>
                <a:cs typeface="Times New Roman" panose="02020603050405020304" pitchFamily="18" charset="0"/>
              </a:rPr>
              <a:t>Làm mô hình về resort sinh thái (qua công cụ Chat GPT)</a:t>
            </a:r>
          </a:p>
          <a:p>
            <a:endParaRPr lang="vi-VN" sz="2800" b="1" dirty="0">
              <a:solidFill>
                <a:srgbClr val="FF0000"/>
              </a:solidFill>
              <a:latin typeface="Times New Roman" panose="02020603050405020304" pitchFamily="18" charset="0"/>
              <a:cs typeface="Times New Roman" panose="02020603050405020304" pitchFamily="18" charset="0"/>
            </a:endParaRPr>
          </a:p>
          <a:p>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F2769DF-1265-2C84-A9C7-4818B863E962}"/>
              </a:ext>
            </a:extLst>
          </p:cNvPr>
          <p:cNvSpPr/>
          <p:nvPr/>
        </p:nvSpPr>
        <p:spPr>
          <a:xfrm>
            <a:off x="9202130" y="1406164"/>
            <a:ext cx="2321351" cy="29584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800" b="1" dirty="0">
              <a:solidFill>
                <a:srgbClr val="002060"/>
              </a:solidFill>
              <a:latin typeface="Times New Roman" panose="02020603050405020304" pitchFamily="18" charset="0"/>
              <a:cs typeface="Times New Roman" panose="02020603050405020304" pitchFamily="18" charset="0"/>
            </a:endParaRPr>
          </a:p>
          <a:p>
            <a:pPr algn="ctr"/>
            <a:endParaRPr lang="vi-VN" sz="2800" b="1" dirty="0">
              <a:solidFill>
                <a:srgbClr val="002060"/>
              </a:solidFill>
              <a:latin typeface="Times New Roman" panose="02020603050405020304" pitchFamily="18" charset="0"/>
              <a:cs typeface="Times New Roman" panose="02020603050405020304" pitchFamily="18" charset="0"/>
            </a:endParaRPr>
          </a:p>
          <a:p>
            <a:pPr algn="ctr"/>
            <a:r>
              <a:rPr lang="vi-VN" sz="2800" b="1" dirty="0">
                <a:solidFill>
                  <a:srgbClr val="002060"/>
                </a:solidFill>
                <a:latin typeface="Times New Roman" panose="02020603050405020304" pitchFamily="18" charset="0"/>
                <a:cs typeface="Times New Roman" panose="02020603050405020304" pitchFamily="18" charset="0"/>
              </a:rPr>
              <a:t>Tổ 4. </a:t>
            </a:r>
          </a:p>
          <a:p>
            <a:r>
              <a:rPr lang="vi-VN" sz="2800" b="1" dirty="0">
                <a:solidFill>
                  <a:srgbClr val="002060"/>
                </a:solidFill>
                <a:latin typeface="Times New Roman" panose="02020603050405020304" pitchFamily="18" charset="0"/>
                <a:cs typeface="Times New Roman" panose="02020603050405020304" pitchFamily="18" charset="0"/>
              </a:rPr>
              <a:t>Tạo poster về khu du lịch sinh thái.</a:t>
            </a:r>
          </a:p>
          <a:p>
            <a:endParaRPr lang="vi-VN" sz="2800" b="1" dirty="0">
              <a:solidFill>
                <a:srgbClr val="002060"/>
              </a:solidFill>
              <a:latin typeface="Times New Roman" panose="02020603050405020304" pitchFamily="18" charset="0"/>
              <a:cs typeface="Times New Roman" panose="02020603050405020304" pitchFamily="18" charset="0"/>
            </a:endParaRPr>
          </a:p>
          <a:p>
            <a:endParaRPr lang="vi-VN" sz="2800" b="1" dirty="0">
              <a:solidFill>
                <a:srgbClr val="002060"/>
              </a:solidFill>
              <a:latin typeface="Times New Roman" panose="02020603050405020304" pitchFamily="18" charset="0"/>
              <a:cs typeface="Times New Roman" panose="02020603050405020304" pitchFamily="18" charset="0"/>
            </a:endParaRPr>
          </a:p>
          <a:p>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476426F-5B1F-02D4-9311-086CB16A9CCB}"/>
              </a:ext>
            </a:extLst>
          </p:cNvPr>
          <p:cNvSpPr/>
          <p:nvPr/>
        </p:nvSpPr>
        <p:spPr>
          <a:xfrm>
            <a:off x="6919274" y="1462726"/>
            <a:ext cx="2077829" cy="29018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800" b="1" dirty="0">
              <a:solidFill>
                <a:srgbClr val="0070C0"/>
              </a:solidFill>
              <a:latin typeface="Times New Roman" panose="02020603050405020304" pitchFamily="18" charset="0"/>
              <a:cs typeface="Times New Roman" panose="02020603050405020304" pitchFamily="18" charset="0"/>
            </a:endParaRPr>
          </a:p>
          <a:p>
            <a:pPr algn="ctr"/>
            <a:endParaRPr lang="vi-VN" sz="2800" b="1" dirty="0">
              <a:solidFill>
                <a:srgbClr val="0070C0"/>
              </a:solidFill>
              <a:latin typeface="Times New Roman" panose="02020603050405020304" pitchFamily="18" charset="0"/>
              <a:cs typeface="Times New Roman" panose="02020603050405020304" pitchFamily="18" charset="0"/>
            </a:endParaRPr>
          </a:p>
          <a:p>
            <a:pPr algn="ctr"/>
            <a:r>
              <a:rPr lang="vi-VN" sz="2800" b="1" dirty="0">
                <a:solidFill>
                  <a:srgbClr val="0070C0"/>
                </a:solidFill>
                <a:latin typeface="Times New Roman" panose="02020603050405020304" pitchFamily="18" charset="0"/>
                <a:cs typeface="Times New Roman" panose="02020603050405020304" pitchFamily="18" charset="0"/>
              </a:rPr>
              <a:t>Tổ 3. </a:t>
            </a:r>
          </a:p>
          <a:p>
            <a:r>
              <a:rPr lang="vi-VN" sz="2800" b="1" dirty="0">
                <a:solidFill>
                  <a:srgbClr val="0070C0"/>
                </a:solidFill>
                <a:latin typeface="Times New Roman" panose="02020603050405020304" pitchFamily="18" charset="0"/>
                <a:cs typeface="Times New Roman" panose="02020603050405020304" pitchFamily="18" charset="0"/>
              </a:rPr>
              <a:t>Thiết kế tờ rơi về khu du lịch sinh thái (qua Canvas)</a:t>
            </a:r>
          </a:p>
          <a:p>
            <a:endParaRPr lang="vi-VN" sz="2800" b="1" dirty="0">
              <a:solidFill>
                <a:srgbClr val="0070C0"/>
              </a:solidFill>
              <a:latin typeface="Times New Roman" panose="02020603050405020304" pitchFamily="18" charset="0"/>
              <a:cs typeface="Times New Roman" panose="02020603050405020304" pitchFamily="18" charset="0"/>
            </a:endParaRPr>
          </a:p>
          <a:p>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F62AD00-15A4-4B07-B6E9-BA78335AB2A6}"/>
              </a:ext>
            </a:extLst>
          </p:cNvPr>
          <p:cNvSpPr/>
          <p:nvPr/>
        </p:nvSpPr>
        <p:spPr>
          <a:xfrm>
            <a:off x="3025998" y="1462727"/>
            <a:ext cx="3770727" cy="29018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solidFill>
                  <a:srgbClr val="7030A0"/>
                </a:solidFill>
                <a:latin typeface="Times New Roman" panose="02020603050405020304" pitchFamily="18" charset="0"/>
                <a:cs typeface="Times New Roman" panose="02020603050405020304" pitchFamily="18" charset="0"/>
              </a:rPr>
              <a:t>Tổ 2. </a:t>
            </a:r>
          </a:p>
          <a:p>
            <a:r>
              <a:rPr lang="vi-VN" sz="2400" b="1" dirty="0">
                <a:solidFill>
                  <a:srgbClr val="7030A0"/>
                </a:solidFill>
                <a:latin typeface="Times New Roman" panose="02020603050405020304" pitchFamily="18" charset="0"/>
                <a:cs typeface="Times New Roman" panose="02020603050405020304" pitchFamily="18" charset="0"/>
              </a:rPr>
              <a:t>Tạo slide thuyết trình hoặc video quảng cáo về resort sinh thái, từ đó nâng cao khả năng sử dụng Tiếng Anh qua thực tiễn. </a:t>
            </a:r>
          </a:p>
          <a:p>
            <a:r>
              <a:rPr lang="vi-VN" sz="2400" b="1" dirty="0">
                <a:solidFill>
                  <a:srgbClr val="7030A0"/>
                </a:solidFill>
                <a:latin typeface="Times New Roman" panose="02020603050405020304" pitchFamily="18" charset="0"/>
                <a:cs typeface="Times New Roman" panose="02020603050405020304" pitchFamily="18" charset="0"/>
              </a:rPr>
              <a:t>( Qua Canvas /powerpoint)</a:t>
            </a:r>
          </a:p>
        </p:txBody>
      </p:sp>
      <p:sp>
        <p:nvSpPr>
          <p:cNvPr id="10" name="TextBox 9">
            <a:extLst>
              <a:ext uri="{FF2B5EF4-FFF2-40B4-BE49-F238E27FC236}">
                <a16:creationId xmlns:a16="http://schemas.microsoft.com/office/drawing/2014/main" id="{46FE3AA6-8C0D-0509-8DCD-03AF0B9EEA6D}"/>
              </a:ext>
            </a:extLst>
          </p:cNvPr>
          <p:cNvSpPr txBox="1"/>
          <p:nvPr/>
        </p:nvSpPr>
        <p:spPr>
          <a:xfrm>
            <a:off x="1818872" y="4768404"/>
            <a:ext cx="881976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dirty="0">
                <a:latin typeface="Times New Roman" panose="02020603050405020304" pitchFamily="18" charset="0"/>
                <a:cs typeface="Times New Roman" panose="02020603050405020304" pitchFamily="18" charset="0"/>
              </a:rPr>
              <a:t>Bước 7: </a:t>
            </a:r>
            <a:r>
              <a:rPr lang="vi-VN" sz="2400" dirty="0">
                <a:solidFill>
                  <a:srgbClr val="FF0000"/>
                </a:solidFill>
                <a:latin typeface="Times New Roman" panose="02020603050405020304" pitchFamily="18" charset="0"/>
                <a:cs typeface="Times New Roman" panose="02020603050405020304" pitchFamily="18" charset="0"/>
              </a:rPr>
              <a:t> Tự kiểm tra</a:t>
            </a:r>
            <a:r>
              <a:rPr lang="en-US" sz="2400" dirty="0">
                <a:solidFill>
                  <a:srgbClr val="FF0000"/>
                </a:solidFill>
                <a:latin typeface="Times New Roman" panose="02020603050405020304" pitchFamily="18" charset="0"/>
                <a:cs typeface="Times New Roman" panose="02020603050405020304" pitchFamily="18" charset="0"/>
              </a:rPr>
              <a:t> + </a:t>
            </a:r>
            <a:r>
              <a:rPr lang="vi-VN" sz="2400" b="1" dirty="0">
                <a:latin typeface="Times New Roman" panose="02020603050405020304" pitchFamily="18" charset="0"/>
                <a:cs typeface="Times New Roman" panose="02020603050405020304" pitchFamily="18" charset="0"/>
              </a:rPr>
              <a:t>Luyện phát âm qua công cụ ghi âm trên điện thoại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57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A5B853F-1C74-D9F1-A378-CB634F2B4D5D}"/>
              </a:ext>
            </a:extLst>
          </p:cNvPr>
          <p:cNvSpPr/>
          <p:nvPr/>
        </p:nvSpPr>
        <p:spPr>
          <a:xfrm>
            <a:off x="384464" y="970384"/>
            <a:ext cx="5846653" cy="5091052"/>
          </a:xfrm>
          <a:prstGeom prst="ellipse">
            <a:avLst/>
          </a:prstGeom>
          <a:blipFill>
            <a:blip r:embed="rId2"/>
            <a:stretch>
              <a:fillRect/>
            </a:stretch>
          </a:blipFill>
          <a:ln w="762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800" dirty="0"/>
          </a:p>
          <a:p>
            <a:pPr algn="ctr"/>
            <a:endParaRPr lang="vi-VN" sz="2800" dirty="0"/>
          </a:p>
          <a:p>
            <a:pPr algn="ctr"/>
            <a:endParaRPr lang="vi-VN" sz="2800" dirty="0"/>
          </a:p>
          <a:p>
            <a:pPr algn="ctr"/>
            <a:endParaRPr lang="vi-VN" sz="2800" dirty="0"/>
          </a:p>
          <a:p>
            <a:pPr algn="ctr"/>
            <a:endParaRPr lang="vi-VN" sz="2800" dirty="0"/>
          </a:p>
          <a:p>
            <a:pPr algn="ctr"/>
            <a:endParaRPr lang="vi-VN" sz="2800" dirty="0"/>
          </a:p>
          <a:p>
            <a:pPr algn="ctr"/>
            <a:r>
              <a:rPr lang="vi-VN" sz="3600" b="1" dirty="0">
                <a:solidFill>
                  <a:srgbClr val="FF0000"/>
                </a:solidFill>
              </a:rPr>
              <a:t>MÔ HÌNH VỀ </a:t>
            </a:r>
          </a:p>
          <a:p>
            <a:pPr algn="ctr"/>
            <a:r>
              <a:rPr lang="vi-VN" sz="3600" b="1" dirty="0">
                <a:solidFill>
                  <a:srgbClr val="FF0000"/>
                </a:solidFill>
              </a:rPr>
              <a:t>ECO-RESORT</a:t>
            </a:r>
            <a:endParaRPr lang="en-US" sz="2800" b="1" dirty="0">
              <a:solidFill>
                <a:srgbClr val="FF0000"/>
              </a:solidFill>
            </a:endParaRPr>
          </a:p>
        </p:txBody>
      </p:sp>
      <p:sp>
        <p:nvSpPr>
          <p:cNvPr id="2" name="TextBox 1">
            <a:extLst>
              <a:ext uri="{FF2B5EF4-FFF2-40B4-BE49-F238E27FC236}">
                <a16:creationId xmlns:a16="http://schemas.microsoft.com/office/drawing/2014/main" id="{BCA02213-876F-A7D1-922F-A50962BB6EC9}"/>
              </a:ext>
            </a:extLst>
          </p:cNvPr>
          <p:cNvSpPr txBox="1"/>
          <p:nvPr/>
        </p:nvSpPr>
        <p:spPr>
          <a:xfrm>
            <a:off x="4491392" y="607282"/>
            <a:ext cx="5915608" cy="46166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400" b="1">
                <a:latin typeface="Times New Roman" panose="02020603050405020304" pitchFamily="18" charset="0"/>
                <a:cs typeface="Times New Roman" panose="02020603050405020304" pitchFamily="18" charset="0"/>
              </a:rPr>
              <a:t>HÌNH ẢNH VÀ TƯ LIỆU THAM KHẢO</a:t>
            </a:r>
            <a:endParaRPr lang="vi-VN" sz="2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D9FD1F4-278F-800A-C0A7-98A8F821FA2D}"/>
              </a:ext>
            </a:extLst>
          </p:cNvPr>
          <p:cNvSpPr txBox="1"/>
          <p:nvPr/>
        </p:nvSpPr>
        <p:spPr>
          <a:xfrm>
            <a:off x="6469146" y="3246690"/>
            <a:ext cx="498442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1800" u="sng" dirty="0">
                <a:latin typeface="Times New Roman" panose="02020603050405020304" pitchFamily="18" charset="0"/>
                <a:cs typeface="Times New Roman" panose="02020603050405020304" pitchFamily="18" charset="0"/>
                <a:hlinkClick r:id="rId3"/>
              </a:rPr>
              <a:t>https://www.facebook.com/share/r/1GJ9ewnSNm/</a:t>
            </a:r>
            <a:endParaRPr lang="en-US" sz="1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346ACAD-1BA0-F4B7-47A0-6794740E73F5}"/>
              </a:ext>
            </a:extLst>
          </p:cNvPr>
          <p:cNvSpPr txBox="1"/>
          <p:nvPr/>
        </p:nvSpPr>
        <p:spPr>
          <a:xfrm>
            <a:off x="6497429" y="4076247"/>
            <a:ext cx="515410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latin typeface="Times New Roman" panose="02020603050405020304" pitchFamily="18" charset="0"/>
                <a:cs typeface="Times New Roman" panose="02020603050405020304" pitchFamily="18" charset="0"/>
              </a:rPr>
              <a:t>https://www.facebook.com/share/v/16Rk3ZD9gn/</a:t>
            </a:r>
          </a:p>
        </p:txBody>
      </p:sp>
    </p:spTree>
    <p:extLst>
      <p:ext uri="{BB962C8B-B14F-4D97-AF65-F5344CB8AC3E}">
        <p14:creationId xmlns:p14="http://schemas.microsoft.com/office/powerpoint/2010/main" val="658520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C4B76D-6B68-990F-F987-3B0CD526C99D}"/>
              </a:ext>
            </a:extLst>
          </p:cNvPr>
          <p:cNvSpPr txBox="1"/>
          <p:nvPr/>
        </p:nvSpPr>
        <p:spPr>
          <a:xfrm>
            <a:off x="1535503" y="783509"/>
            <a:ext cx="8597542" cy="52738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06000"/>
              </a:lnSpc>
              <a:spcAft>
                <a:spcPts val="800"/>
              </a:spcAft>
              <a:buNone/>
            </a:pPr>
            <a:r>
              <a:rPr lang="vi-VN" sz="2800" b="1">
                <a:latin typeface="Times New Roman" panose="02020603050405020304" pitchFamily="18" charset="0"/>
                <a:ea typeface="Times New Roman" panose="02020603050405020304" pitchFamily="18" charset="0"/>
                <a:cs typeface="Times New Roman" panose="02020603050405020304" pitchFamily="18" charset="0"/>
              </a:rPr>
              <a:t>Lọi ích mang lại cho HS sau khi hoàn thành sản phẩm:</a:t>
            </a:r>
            <a:endParaRPr lang="en-US" sz="28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AEAD171-404F-F166-8C5C-A107AD077D78}"/>
              </a:ext>
            </a:extLst>
          </p:cNvPr>
          <p:cNvSpPr txBox="1"/>
          <p:nvPr/>
        </p:nvSpPr>
        <p:spPr>
          <a:xfrm>
            <a:off x="431322" y="2409582"/>
            <a:ext cx="2741703" cy="3025700"/>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Aft>
                <a:spcPts val="80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Phát triển năng lực Giải quyết vấn đề và sáng tạo, năng lực ngôn ngữ, năng lực thẩm mĩ.  </a:t>
            </a:r>
          </a:p>
        </p:txBody>
      </p:sp>
      <p:sp>
        <p:nvSpPr>
          <p:cNvPr id="12" name="TextBox 11">
            <a:extLst>
              <a:ext uri="{FF2B5EF4-FFF2-40B4-BE49-F238E27FC236}">
                <a16:creationId xmlns:a16="http://schemas.microsoft.com/office/drawing/2014/main" id="{4C4BA6D0-CA33-3C0D-B9B4-31D8482764F9}"/>
              </a:ext>
            </a:extLst>
          </p:cNvPr>
          <p:cNvSpPr txBox="1"/>
          <p:nvPr/>
        </p:nvSpPr>
        <p:spPr>
          <a:xfrm>
            <a:off x="3426184" y="2409582"/>
            <a:ext cx="2971449" cy="4181209"/>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06000"/>
              </a:lnSpc>
              <a:spcAft>
                <a:spcPts val="800"/>
              </a:spcAft>
              <a:buNone/>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Phát triển khả năng Hoạt động nhóm qua tìm hiểu về văn hóa địa phương, thế giới hoang dã, quần thể sinh vật, tìm hiểu việc làm có liên quan</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A75B7A7-58DA-3087-C734-8DA456A5DCD8}"/>
              </a:ext>
            </a:extLst>
          </p:cNvPr>
          <p:cNvSpPr txBox="1"/>
          <p:nvPr/>
        </p:nvSpPr>
        <p:spPr>
          <a:xfrm>
            <a:off x="6736702" y="2463275"/>
            <a:ext cx="1800808" cy="2538515"/>
          </a:xfrm>
          <a:prstGeom prst="rect">
            <a:avLst/>
          </a:prstGeom>
          <a:solidFill>
            <a:schemeClr val="accent4">
              <a:lumMod val="60000"/>
              <a:lumOff val="4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Aft>
                <a:spcPts val="80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Bổ sung lượng từ vựng có liên quan chủ đề</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7DF1D5C-132F-5018-712B-A1D9C57FA0FA}"/>
              </a:ext>
            </a:extLst>
          </p:cNvPr>
          <p:cNvSpPr txBox="1"/>
          <p:nvPr/>
        </p:nvSpPr>
        <p:spPr>
          <a:xfrm>
            <a:off x="8876580" y="2474718"/>
            <a:ext cx="1342991" cy="2530180"/>
          </a:xfrm>
          <a:prstGeom prst="rect">
            <a:avLst/>
          </a:prstGeom>
          <a:solidFill>
            <a:srgbClr val="00B0F0"/>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Aft>
                <a:spcPts val="8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Chọn nghề trong tương lai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B5EA0671-9579-DDB5-5F0A-BFDF4BA2CEA1}"/>
              </a:ext>
            </a:extLst>
          </p:cNvPr>
          <p:cNvCxnSpPr>
            <a:cxnSpLocks/>
            <a:stCxn id="8" idx="2"/>
          </p:cNvCxnSpPr>
          <p:nvPr/>
        </p:nvCxnSpPr>
        <p:spPr>
          <a:xfrm flipH="1">
            <a:off x="1838131" y="1310897"/>
            <a:ext cx="3996143" cy="1021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B862E71-AAC9-F4FC-CCC1-C9ECD4953EB7}"/>
              </a:ext>
            </a:extLst>
          </p:cNvPr>
          <p:cNvCxnSpPr>
            <a:cxnSpLocks/>
            <a:stCxn id="8" idx="2"/>
            <a:endCxn id="12" idx="0"/>
          </p:cNvCxnSpPr>
          <p:nvPr/>
        </p:nvCxnSpPr>
        <p:spPr>
          <a:xfrm flipH="1">
            <a:off x="4911909" y="1310897"/>
            <a:ext cx="922365" cy="1098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CDD10F9-26A8-6F5B-3F08-3A659E45ACA6}"/>
              </a:ext>
            </a:extLst>
          </p:cNvPr>
          <p:cNvCxnSpPr>
            <a:cxnSpLocks/>
            <a:stCxn id="8" idx="2"/>
          </p:cNvCxnSpPr>
          <p:nvPr/>
        </p:nvCxnSpPr>
        <p:spPr>
          <a:xfrm>
            <a:off x="5834274" y="1310897"/>
            <a:ext cx="1485724" cy="1098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B644358-315B-DD01-CFF4-BAA1B5B75081}"/>
              </a:ext>
            </a:extLst>
          </p:cNvPr>
          <p:cNvCxnSpPr>
            <a:cxnSpLocks/>
            <a:stCxn id="8" idx="2"/>
            <a:endCxn id="16" idx="0"/>
          </p:cNvCxnSpPr>
          <p:nvPr/>
        </p:nvCxnSpPr>
        <p:spPr>
          <a:xfrm>
            <a:off x="5834274" y="1310897"/>
            <a:ext cx="3713802" cy="1163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83D54BD-3078-8D44-7987-AEB9FCBB8244}"/>
              </a:ext>
            </a:extLst>
          </p:cNvPr>
          <p:cNvCxnSpPr>
            <a:cxnSpLocks/>
            <a:stCxn id="8" idx="2"/>
          </p:cNvCxnSpPr>
          <p:nvPr/>
        </p:nvCxnSpPr>
        <p:spPr>
          <a:xfrm>
            <a:off x="5834274" y="1310897"/>
            <a:ext cx="5483759" cy="1098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BCC539F-A278-FF55-61A2-23FDB06D2BEF}"/>
              </a:ext>
            </a:extLst>
          </p:cNvPr>
          <p:cNvSpPr txBox="1"/>
          <p:nvPr/>
        </p:nvSpPr>
        <p:spPr>
          <a:xfrm>
            <a:off x="10458400" y="2440501"/>
            <a:ext cx="1342990" cy="2530180"/>
          </a:xfrm>
          <a:prstGeom prst="rect">
            <a:avLst/>
          </a:prstGeom>
          <a:solidFill>
            <a:srgbClr val="00B050"/>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Aft>
                <a:spcPts val="800"/>
              </a:spcAft>
            </a:pPr>
            <a:r>
              <a:rPr lang="vi-V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Hướng tới lối sống lành mạnh</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70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randombar(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randombar(horizontal)">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360FB-47CE-C1F7-9F00-6FD8195B8135}"/>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4AEE69BA-5FCD-07E0-EE9F-3886BB00174A}"/>
              </a:ext>
            </a:extLst>
          </p:cNvPr>
          <p:cNvSpPr/>
          <p:nvPr/>
        </p:nvSpPr>
        <p:spPr>
          <a:xfrm>
            <a:off x="384466" y="970383"/>
            <a:ext cx="3782181" cy="5100479"/>
          </a:xfrm>
          <a:prstGeom prst="ellipse">
            <a:avLst/>
          </a:prstGeom>
          <a:blipFill dpi="0" rotWithShape="1">
            <a:blip r:embed="rId4"/>
            <a:srcRect/>
            <a:stretch>
              <a:fillRect r="-1000"/>
            </a:stretch>
          </a:blipFill>
          <a:ln w="571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800" b="1" dirty="0">
              <a:solidFill>
                <a:srgbClr val="FF0000"/>
              </a:solidFill>
              <a:latin typeface="+mj-lt"/>
            </a:endParaRPr>
          </a:p>
          <a:p>
            <a:pPr algn="ctr"/>
            <a:endParaRPr lang="vi-VN" b="1" dirty="0">
              <a:solidFill>
                <a:srgbClr val="FF0000"/>
              </a:solidFill>
              <a:latin typeface="+mj-lt"/>
            </a:endParaRPr>
          </a:p>
          <a:p>
            <a:pPr algn="ctr"/>
            <a:endParaRPr lang="vi-VN" sz="1800" b="1" dirty="0">
              <a:solidFill>
                <a:srgbClr val="FF0000"/>
              </a:solidFill>
              <a:latin typeface="+mj-lt"/>
            </a:endParaRPr>
          </a:p>
          <a:p>
            <a:pPr algn="ctr"/>
            <a:r>
              <a:rPr lang="vi-VN" sz="2000" b="1" dirty="0">
                <a:solidFill>
                  <a:schemeClr val="bg1"/>
                </a:solidFill>
                <a:latin typeface="+mj-lt"/>
              </a:rPr>
              <a:t>                     </a:t>
            </a:r>
            <a:endParaRPr lang="en-US" sz="2000" b="1" dirty="0">
              <a:solidFill>
                <a:schemeClr val="bg1"/>
              </a:solidFill>
              <a:latin typeface="+mj-lt"/>
            </a:endParaRPr>
          </a:p>
          <a:p>
            <a:pPr algn="ctr"/>
            <a:r>
              <a:rPr lang="en-US" sz="2000" b="1" dirty="0">
                <a:solidFill>
                  <a:schemeClr val="bg1"/>
                </a:solidFill>
                <a:latin typeface="+mj-lt"/>
              </a:rPr>
              <a:t>              </a:t>
            </a:r>
          </a:p>
          <a:p>
            <a:pPr algn="ctr"/>
            <a:endParaRPr lang="en-US" sz="2000" b="1" dirty="0">
              <a:solidFill>
                <a:schemeClr val="bg1"/>
              </a:solidFill>
              <a:latin typeface="+mj-lt"/>
            </a:endParaRPr>
          </a:p>
          <a:p>
            <a:pPr algn="ctr"/>
            <a:endParaRPr lang="en-US" sz="2000" b="1" dirty="0">
              <a:solidFill>
                <a:schemeClr val="bg1"/>
              </a:solidFill>
              <a:latin typeface="+mj-lt"/>
            </a:endParaRPr>
          </a:p>
          <a:p>
            <a:pPr algn="ctr"/>
            <a:endParaRPr lang="en-US" sz="2000" b="1" dirty="0">
              <a:solidFill>
                <a:schemeClr val="bg1"/>
              </a:solidFill>
              <a:latin typeface="+mj-lt"/>
            </a:endParaRPr>
          </a:p>
          <a:p>
            <a:pPr algn="ctr"/>
            <a:endParaRPr lang="en-US" sz="2000" b="1" dirty="0">
              <a:solidFill>
                <a:schemeClr val="bg1"/>
              </a:solidFill>
              <a:latin typeface="+mj-lt"/>
            </a:endParaRPr>
          </a:p>
          <a:p>
            <a:pPr algn="ctr"/>
            <a:endParaRPr lang="en-US" sz="2000" b="1" dirty="0">
              <a:solidFill>
                <a:schemeClr val="bg1"/>
              </a:solidFill>
              <a:latin typeface="+mj-lt"/>
            </a:endParaRPr>
          </a:p>
          <a:p>
            <a:pPr algn="ctr"/>
            <a:endParaRPr lang="en-US" sz="2000" b="1" dirty="0">
              <a:solidFill>
                <a:schemeClr val="bg1"/>
              </a:solidFill>
              <a:latin typeface="+mj-lt"/>
            </a:endParaRPr>
          </a:p>
          <a:p>
            <a:pPr algn="ctr"/>
            <a:endParaRPr lang="en-US" sz="2000" b="1" dirty="0">
              <a:solidFill>
                <a:schemeClr val="bg1"/>
              </a:solidFill>
              <a:latin typeface="+mj-lt"/>
            </a:endParaRPr>
          </a:p>
          <a:p>
            <a:pPr algn="ctr"/>
            <a:endParaRPr lang="en-US" sz="2000" b="1" dirty="0">
              <a:solidFill>
                <a:schemeClr val="bg1"/>
              </a:solidFill>
              <a:latin typeface="+mj-lt"/>
            </a:endParaRPr>
          </a:p>
          <a:p>
            <a:pPr algn="ctr"/>
            <a:r>
              <a:rPr lang="en-US" sz="2000" b="1" dirty="0">
                <a:solidFill>
                  <a:schemeClr val="bg1"/>
                </a:solidFill>
                <a:latin typeface="+mj-lt"/>
              </a:rPr>
              <a:t>               </a:t>
            </a:r>
          </a:p>
          <a:p>
            <a:pPr algn="ctr"/>
            <a:endParaRPr lang="en-US" sz="2000" b="1" dirty="0">
              <a:solidFill>
                <a:schemeClr val="bg1"/>
              </a:solidFill>
              <a:latin typeface="+mj-lt"/>
            </a:endParaRPr>
          </a:p>
          <a:p>
            <a:pPr algn="ctr"/>
            <a:endParaRPr lang="en-US" sz="2000" b="1" dirty="0">
              <a:solidFill>
                <a:schemeClr val="bg1"/>
              </a:solidFill>
              <a:latin typeface="+mj-lt"/>
            </a:endParaRPr>
          </a:p>
          <a:p>
            <a:pPr algn="ctr"/>
            <a:endParaRPr lang="en-US" sz="2000" b="1" dirty="0">
              <a:solidFill>
                <a:schemeClr val="bg1"/>
              </a:solidFill>
              <a:latin typeface="+mj-lt"/>
            </a:endParaRPr>
          </a:p>
          <a:p>
            <a:pPr algn="ctr"/>
            <a:endParaRPr lang="en-US" sz="2000" b="1" dirty="0">
              <a:solidFill>
                <a:schemeClr val="bg1"/>
              </a:solidFill>
              <a:latin typeface="+mj-lt"/>
            </a:endParaRPr>
          </a:p>
          <a:p>
            <a:pPr algn="ctr"/>
            <a:endParaRPr lang="en-US" sz="2000" b="1" dirty="0">
              <a:solidFill>
                <a:schemeClr val="bg1"/>
              </a:solidFill>
              <a:latin typeface="+mj-lt"/>
            </a:endParaRPr>
          </a:p>
          <a:p>
            <a:pPr algn="ctr"/>
            <a:endParaRPr lang="en-US" sz="2000" b="1" dirty="0">
              <a:solidFill>
                <a:schemeClr val="bg1"/>
              </a:solidFill>
              <a:latin typeface="+mj-lt"/>
            </a:endParaRPr>
          </a:p>
          <a:p>
            <a:pPr algn="ctr"/>
            <a:endParaRPr lang="en-US" sz="2000" b="1" dirty="0">
              <a:solidFill>
                <a:schemeClr val="bg1"/>
              </a:solidFill>
              <a:latin typeface="+mj-lt"/>
            </a:endParaRPr>
          </a:p>
          <a:p>
            <a:pPr algn="ctr"/>
            <a:r>
              <a:rPr lang="en-US" sz="2000" b="1" dirty="0">
                <a:solidFill>
                  <a:schemeClr val="bg1"/>
                </a:solidFill>
                <a:latin typeface="+mj-lt"/>
              </a:rPr>
              <a:t>        </a:t>
            </a:r>
            <a:r>
              <a:rPr lang="vi-VN" sz="2800" b="1" dirty="0">
                <a:solidFill>
                  <a:srgbClr val="FF0000"/>
                </a:solidFill>
                <a:latin typeface="+mj-lt"/>
              </a:rPr>
              <a:t>TODAY’S ECO- RESORT</a:t>
            </a:r>
            <a:endParaRPr lang="vi-VN" b="1" dirty="0">
              <a:solidFill>
                <a:srgbClr val="FF0000"/>
              </a:solidFill>
              <a:latin typeface="+mj-lt"/>
            </a:endParaRPr>
          </a:p>
          <a:p>
            <a:pPr algn="ctr"/>
            <a:endParaRPr lang="vi-VN" sz="2000" b="1" dirty="0">
              <a:solidFill>
                <a:schemeClr val="bg1"/>
              </a:solidFill>
              <a:latin typeface="+mj-lt"/>
            </a:endParaRPr>
          </a:p>
          <a:p>
            <a:pPr algn="ctr"/>
            <a:endParaRPr lang="vi-VN" sz="2000" b="1" dirty="0">
              <a:solidFill>
                <a:schemeClr val="bg1"/>
              </a:solidFill>
              <a:latin typeface="+mj-lt"/>
            </a:endParaRPr>
          </a:p>
          <a:p>
            <a:pPr algn="ctr"/>
            <a:endParaRPr lang="vi-VN" sz="2000" b="1" dirty="0">
              <a:solidFill>
                <a:schemeClr val="bg1"/>
              </a:solidFill>
              <a:latin typeface="+mj-lt"/>
            </a:endParaRPr>
          </a:p>
          <a:p>
            <a:pPr marL="342900" indent="-342900" algn="ctr">
              <a:buFontTx/>
              <a:buChar char="-"/>
            </a:pPr>
            <a:endParaRPr lang="vi-VN" sz="2000" b="1" dirty="0">
              <a:solidFill>
                <a:schemeClr val="bg1"/>
              </a:solidFill>
              <a:latin typeface="+mj-lt"/>
            </a:endParaRPr>
          </a:p>
          <a:p>
            <a:pPr marL="342900" indent="-342900" algn="ctr">
              <a:buFontTx/>
              <a:buChar char="-"/>
            </a:pPr>
            <a:endParaRPr lang="vi-VN" sz="2000" b="1" dirty="0">
              <a:solidFill>
                <a:schemeClr val="bg1"/>
              </a:solidFill>
              <a:latin typeface="+mj-lt"/>
            </a:endParaRPr>
          </a:p>
          <a:p>
            <a:pPr marL="342900" indent="-342900" algn="ctr">
              <a:buFontTx/>
              <a:buChar char="-"/>
            </a:pPr>
            <a:endParaRPr lang="vi-VN" b="1" dirty="0">
              <a:solidFill>
                <a:schemeClr val="bg1"/>
              </a:solidFill>
              <a:latin typeface="+mj-lt"/>
            </a:endParaRPr>
          </a:p>
          <a:p>
            <a:pPr marL="342900" indent="-342900" algn="ctr">
              <a:buFontTx/>
              <a:buChar char="-"/>
            </a:pPr>
            <a:endParaRPr lang="vi-VN" sz="1800" b="1" dirty="0">
              <a:solidFill>
                <a:schemeClr val="bg1"/>
              </a:solidFill>
              <a:latin typeface="+mj-lt"/>
            </a:endParaRPr>
          </a:p>
          <a:p>
            <a:pPr marL="342900" indent="-342900" algn="ctr">
              <a:buFontTx/>
              <a:buChar char="-"/>
            </a:pPr>
            <a:endParaRPr lang="vi-VN" b="1" dirty="0">
              <a:solidFill>
                <a:schemeClr val="bg1"/>
              </a:solidFill>
              <a:latin typeface="+mj-lt"/>
            </a:endParaRPr>
          </a:p>
          <a:p>
            <a:pPr marL="342900" indent="-342900" algn="ctr">
              <a:buFontTx/>
              <a:buChar char="-"/>
            </a:pPr>
            <a:endParaRPr lang="vi-VN" sz="1800" b="1" dirty="0">
              <a:solidFill>
                <a:schemeClr val="bg1"/>
              </a:solidFill>
              <a:latin typeface="+mj-lt"/>
            </a:endParaRPr>
          </a:p>
          <a:p>
            <a:pPr marL="342900" indent="-342900" algn="ctr">
              <a:buFontTx/>
              <a:buChar char="-"/>
            </a:pPr>
            <a:endParaRPr lang="vi-VN" b="1" dirty="0">
              <a:solidFill>
                <a:schemeClr val="bg1"/>
              </a:solidFill>
              <a:latin typeface="+mj-lt"/>
            </a:endParaRPr>
          </a:p>
          <a:p>
            <a:pPr marL="342900" indent="-342900" algn="ctr">
              <a:buFontTx/>
              <a:buChar char="-"/>
            </a:pPr>
            <a:endParaRPr lang="vi-VN" sz="1800" b="1" dirty="0">
              <a:solidFill>
                <a:schemeClr val="bg1"/>
              </a:solidFill>
              <a:latin typeface="+mj-lt"/>
            </a:endParaRPr>
          </a:p>
          <a:p>
            <a:pPr marL="342900" indent="-342900" algn="ctr">
              <a:buFontTx/>
              <a:buChar char="-"/>
            </a:pPr>
            <a:endParaRPr lang="vi-VN" sz="1800" b="1" dirty="0">
              <a:solidFill>
                <a:schemeClr val="bg1"/>
              </a:solidFill>
              <a:latin typeface="+mj-lt"/>
            </a:endParaRPr>
          </a:p>
        </p:txBody>
      </p:sp>
      <p:sp>
        <p:nvSpPr>
          <p:cNvPr id="2" name="TextBox 1">
            <a:extLst>
              <a:ext uri="{FF2B5EF4-FFF2-40B4-BE49-F238E27FC236}">
                <a16:creationId xmlns:a16="http://schemas.microsoft.com/office/drawing/2014/main" id="{AC052FAB-394E-51D4-8250-804BB5110D2C}"/>
              </a:ext>
            </a:extLst>
          </p:cNvPr>
          <p:cNvSpPr txBox="1"/>
          <p:nvPr/>
        </p:nvSpPr>
        <p:spPr>
          <a:xfrm>
            <a:off x="3068149" y="438319"/>
            <a:ext cx="557037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2400" b="1">
                <a:latin typeface="Times New Roman" panose="02020603050405020304" pitchFamily="18" charset="0"/>
                <a:cs typeface="Times New Roman" panose="02020603050405020304" pitchFamily="18" charset="0"/>
              </a:rPr>
              <a:t>SẢN PHẨM THỰC HIỆN TRÊN LỚP</a:t>
            </a:r>
            <a:endParaRPr lang="vi-VN" sz="24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FAE03C7-321D-5501-BDA1-C48547C5F18B}"/>
              </a:ext>
            </a:extLst>
          </p:cNvPr>
          <p:cNvSpPr/>
          <p:nvPr/>
        </p:nvSpPr>
        <p:spPr>
          <a:xfrm>
            <a:off x="7852528" y="1197204"/>
            <a:ext cx="3955006" cy="4798243"/>
          </a:xfrm>
          <a:prstGeom prst="rect">
            <a:avLst/>
          </a:prstGeom>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vi-VN" sz="2400" b="1" dirty="0">
                <a:solidFill>
                  <a:schemeClr val="bg1"/>
                </a:solidFill>
                <a:latin typeface="+mj-lt"/>
              </a:rPr>
              <a:t>Located on the ONE PIECE  island</a:t>
            </a:r>
          </a:p>
          <a:p>
            <a:pPr marL="342900" indent="-342900">
              <a:buFontTx/>
              <a:buChar char="-"/>
            </a:pPr>
            <a:r>
              <a:rPr lang="vi-VN" sz="2400" b="1" dirty="0">
                <a:solidFill>
                  <a:schemeClr val="bg1"/>
                </a:solidFill>
                <a:latin typeface="+mj-lt"/>
              </a:rPr>
              <a:t>All rooms are designed from bamboo</a:t>
            </a:r>
          </a:p>
          <a:p>
            <a:pPr marL="342900" indent="-342900">
              <a:buFontTx/>
              <a:buChar char="-"/>
            </a:pPr>
            <a:r>
              <a:rPr lang="vi-VN" sz="2400" b="1" dirty="0">
                <a:solidFill>
                  <a:schemeClr val="bg1"/>
                </a:solidFill>
                <a:latin typeface="+mj-lt"/>
              </a:rPr>
              <a:t>The restaurant serves fresh delicious food from local ingredients</a:t>
            </a:r>
          </a:p>
          <a:p>
            <a:pPr marL="342900" indent="-342900">
              <a:buFontTx/>
              <a:buChar char="-"/>
            </a:pPr>
            <a:r>
              <a:rPr lang="vi-VN" sz="2400" b="1" dirty="0">
                <a:solidFill>
                  <a:schemeClr val="bg1"/>
                </a:solidFill>
                <a:latin typeface="+mj-lt"/>
              </a:rPr>
              <a:t>Activities: go fisshing, swimming, play beach volleyball, have boat trip, waterslide for children</a:t>
            </a:r>
          </a:p>
          <a:p>
            <a:pPr marL="342900" indent="-342900">
              <a:buFontTx/>
              <a:buChar char="-"/>
            </a:pPr>
            <a:r>
              <a:rPr lang="vi-VN" sz="2400" b="1" dirty="0">
                <a:solidFill>
                  <a:schemeClr val="bg1"/>
                </a:solidFill>
                <a:latin typeface="+mj-lt"/>
              </a:rPr>
              <a:t>Relax with natural herbal medicine in our spa</a:t>
            </a:r>
          </a:p>
        </p:txBody>
      </p:sp>
      <p:pic>
        <p:nvPicPr>
          <p:cNvPr id="7" name="video">
            <a:hlinkClick r:id="" action="ppaction://media"/>
            <a:extLst>
              <a:ext uri="{FF2B5EF4-FFF2-40B4-BE49-F238E27FC236}">
                <a16:creationId xmlns:a16="http://schemas.microsoft.com/office/drawing/2014/main" id="{34C30201-A7E3-718F-F177-03290794499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416565" y="1287485"/>
            <a:ext cx="3044858" cy="4606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773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C78CCA-1FC4-6FBA-0C98-D48505796A17}"/>
              </a:ext>
            </a:extLst>
          </p:cNvPr>
          <p:cNvSpPr txBox="1"/>
          <p:nvPr/>
        </p:nvSpPr>
        <p:spPr>
          <a:xfrm>
            <a:off x="706973" y="312501"/>
            <a:ext cx="2753200" cy="55643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15000"/>
              </a:lnSpc>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V. ĐỀ XUẤT</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403E426-4C49-F581-AA2B-476B209D919E}"/>
              </a:ext>
            </a:extLst>
          </p:cNvPr>
          <p:cNvSpPr txBox="1"/>
          <p:nvPr/>
        </p:nvSpPr>
        <p:spPr>
          <a:xfrm>
            <a:off x="3902277" y="356435"/>
            <a:ext cx="3267450" cy="51905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6000"/>
              </a:lnSpc>
              <a:spcAft>
                <a:spcPts val="80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Về phía thầy cô</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9F36B9F-D520-1B87-F4A7-ACFD5E975097}"/>
              </a:ext>
            </a:extLst>
          </p:cNvPr>
          <p:cNvSpPr txBox="1"/>
          <p:nvPr/>
        </p:nvSpPr>
        <p:spPr>
          <a:xfrm>
            <a:off x="595224" y="1045965"/>
            <a:ext cx="11041810" cy="97578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6000"/>
              </a:lnSpc>
              <a:spcAft>
                <a:spcPts val="800"/>
              </a:spcAft>
            </a:pPr>
            <a:r>
              <a:rPr lang="vi-VN" sz="2800" dirty="0">
                <a:solidFill>
                  <a:srgbClr val="7030A0"/>
                </a:solidFill>
                <a:latin typeface="Times New Roman" panose="02020603050405020304" pitchFamily="18" charset="0"/>
                <a:cs typeface="Times New Roman" panose="02020603050405020304" pitchFamily="18" charset="0"/>
              </a:rPr>
              <a:t>- </a:t>
            </a:r>
            <a:r>
              <a:rPr lang="vi-VN" sz="2800" b="1" dirty="0">
                <a:solidFill>
                  <a:srgbClr val="7030A0"/>
                </a:solidFill>
                <a:latin typeface="Times New Roman" panose="02020603050405020304" pitchFamily="18" charset="0"/>
                <a:cs typeface="Times New Roman" panose="02020603050405020304" pitchFamily="18" charset="0"/>
              </a:rPr>
              <a:t>Phải xác định mục tiêu, nội dung, phương tiện và hình thức tổ chức, đánh giá.</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3F10AC9-158A-72EE-0955-8C4EA121888D}"/>
              </a:ext>
            </a:extLst>
          </p:cNvPr>
          <p:cNvSpPr txBox="1"/>
          <p:nvPr/>
        </p:nvSpPr>
        <p:spPr>
          <a:xfrm>
            <a:off x="589929" y="3190552"/>
            <a:ext cx="10946489" cy="16376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nSpc>
                <a:spcPct val="106000"/>
              </a:lnSpc>
              <a:spcAft>
                <a:spcPts val="800"/>
              </a:spcAft>
              <a:buFontTx/>
              <a:buChar char="-"/>
            </a:pPr>
            <a:r>
              <a:rPr lang="vi-VN" sz="2800" b="1" dirty="0">
                <a:solidFill>
                  <a:srgbClr val="7030A0"/>
                </a:solidFill>
                <a:latin typeface="Times New Roman" panose="02020603050405020304" pitchFamily="18" charset="0"/>
                <a:cs typeface="Times New Roman" panose="02020603050405020304" pitchFamily="18" charset="0"/>
              </a:rPr>
              <a:t>Lập kế hoạch và chuẩn bị môi trường lớp học:</a:t>
            </a:r>
          </a:p>
          <a:p>
            <a:pPr>
              <a:lnSpc>
                <a:spcPct val="106000"/>
              </a:lnSpc>
              <a:spcAft>
                <a:spcPts val="800"/>
              </a:spcAft>
            </a:pPr>
            <a:r>
              <a:rPr lang="vi-VN" sz="2800" b="1" dirty="0">
                <a:solidFill>
                  <a:srgbClr val="7030A0"/>
                </a:solidFill>
                <a:latin typeface="Times New Roman" panose="02020603050405020304" pitchFamily="18" charset="0"/>
                <a:cs typeface="Times New Roman" panose="02020603050405020304" pitchFamily="18" charset="0"/>
              </a:rPr>
              <a:t>+ Lập kế hoạch về thời gian và đảm bảo sự tham gia của cả lớp. </a:t>
            </a:r>
          </a:p>
          <a:p>
            <a:pPr>
              <a:lnSpc>
                <a:spcPct val="106000"/>
              </a:lnSpc>
              <a:spcAft>
                <a:spcPts val="800"/>
              </a:spcAft>
            </a:pPr>
            <a:r>
              <a:rPr lang="vi-VN" sz="2800" b="1" dirty="0">
                <a:solidFill>
                  <a:srgbClr val="7030A0"/>
                </a:solidFill>
                <a:latin typeface="Times New Roman" panose="02020603050405020304" pitchFamily="18" charset="0"/>
                <a:cs typeface="Times New Roman" panose="02020603050405020304" pitchFamily="18" charset="0"/>
              </a:rPr>
              <a:t>- Cung cấp các đầu vào hoặc mô hình để phổ biến kiến thức mới.</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5CAFA75-4AB5-BE25-ECB6-6FA630D88B61}"/>
              </a:ext>
            </a:extLst>
          </p:cNvPr>
          <p:cNvSpPr txBox="1"/>
          <p:nvPr/>
        </p:nvSpPr>
        <p:spPr>
          <a:xfrm>
            <a:off x="595224" y="2118067"/>
            <a:ext cx="10946489"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vi-VN" sz="2800" b="1" dirty="0">
                <a:solidFill>
                  <a:srgbClr val="7030A0"/>
                </a:solidFill>
                <a:latin typeface="Times New Roman" panose="02020603050405020304" pitchFamily="18" charset="0"/>
                <a:cs typeface="Times New Roman" panose="02020603050405020304" pitchFamily="18" charset="0"/>
              </a:rPr>
              <a:t>- Phải nắm rõ yêu cầu của giáo dục, nắm rõ kiến thức và kỹ năng để truyền đạt nội dung cho học sinh.</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5BE0507-8E5E-8AD2-33B9-EFA0AB30F807}"/>
              </a:ext>
            </a:extLst>
          </p:cNvPr>
          <p:cNvSpPr txBox="1"/>
          <p:nvPr/>
        </p:nvSpPr>
        <p:spPr>
          <a:xfrm>
            <a:off x="595224" y="4969023"/>
            <a:ext cx="10897782" cy="9841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6000"/>
              </a:lnSpc>
              <a:spcAft>
                <a:spcPts val="800"/>
              </a:spcAft>
            </a:pPr>
            <a:r>
              <a:rPr lang="vi-VN"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Phải chủ động và có sáng kiến, giúp học sinh tự học, tự vận dụng, hợp tác chia sẻ nhằm giúp việc học tập hiệu quả hơn.</a:t>
            </a:r>
            <a:endParaRPr lang="en-US" sz="28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01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ECCFC9-22FF-72A8-5574-C3A6883BFF31}"/>
              </a:ext>
            </a:extLst>
          </p:cNvPr>
          <p:cNvSpPr txBox="1"/>
          <p:nvPr/>
        </p:nvSpPr>
        <p:spPr>
          <a:xfrm>
            <a:off x="897146" y="1361215"/>
            <a:ext cx="10127411" cy="468583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06000"/>
              </a:lnSpc>
              <a:spcAft>
                <a:spcPts val="800"/>
              </a:spcAft>
              <a:buNone/>
            </a:pPr>
            <a:r>
              <a:rPr lang="vi-VN"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Hướng dẫn giáo viên trong việc đổi mới giáo dục.</a:t>
            </a:r>
            <a:endPar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6000"/>
              </a:lnSpc>
              <a:spcAft>
                <a:spcPts val="800"/>
              </a:spcAft>
              <a:buNone/>
            </a:pPr>
            <a:r>
              <a:rPr lang="vi-VN"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Khen thưởng giáo viên có thành tích tốt trong thực hiện phương pháp dạy học đổi mới.</a:t>
            </a:r>
            <a:endPar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6000"/>
              </a:lnSpc>
              <a:spcAft>
                <a:spcPts val="800"/>
              </a:spcAft>
              <a:buNone/>
            </a:pPr>
            <a:r>
              <a:rPr lang="vi-VN"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Khai thác và sử dụng CNTT vào hoạt động dạy học.</a:t>
            </a:r>
            <a:endPar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6000"/>
              </a:lnSpc>
              <a:spcAft>
                <a:spcPts val="800"/>
              </a:spcAft>
              <a:buNone/>
            </a:pPr>
            <a:r>
              <a:rPr lang="vi-VN"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Đảm bảo cung cấp thiết bị dạy học cho giáo viên đầy đủ khi cần.</a:t>
            </a:r>
            <a:endPar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6000"/>
              </a:lnSpc>
              <a:spcAft>
                <a:spcPts val="800"/>
              </a:spcAft>
            </a:pPr>
            <a:r>
              <a:rPr lang="vi-VN"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Cấp kinh phí cho các sản phẩm đạt chất lượng</a:t>
            </a:r>
          </a:p>
          <a:p>
            <a:pPr algn="just">
              <a:lnSpc>
                <a:spcPct val="106000"/>
              </a:lnSpc>
              <a:spcAft>
                <a:spcPts val="800"/>
              </a:spcAft>
            </a:pPr>
            <a:r>
              <a:rPr lang="vi-VN"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Sơ kết tổng kết đổi mới phương pháp dạy học theo hướng tích cực</a:t>
            </a:r>
            <a:endPar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C5B99F7-097F-6850-13F5-F0403C5317F0}"/>
              </a:ext>
            </a:extLst>
          </p:cNvPr>
          <p:cNvSpPr txBox="1"/>
          <p:nvPr/>
        </p:nvSpPr>
        <p:spPr>
          <a:xfrm>
            <a:off x="977378" y="677609"/>
            <a:ext cx="6097554" cy="51905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6000"/>
              </a:lnSpc>
              <a:spcAft>
                <a:spcPts val="800"/>
              </a:spcAft>
              <a:buNone/>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 phía nhà trường</a:t>
            </a:r>
          </a:p>
        </p:txBody>
      </p:sp>
    </p:spTree>
    <p:extLst>
      <p:ext uri="{BB962C8B-B14F-4D97-AF65-F5344CB8AC3E}">
        <p14:creationId xmlns:p14="http://schemas.microsoft.com/office/powerpoint/2010/main" val="3867691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1D17FD-B771-4C34-100B-EA8850AC8CB7}"/>
              </a:ext>
            </a:extLst>
          </p:cNvPr>
          <p:cNvSpPr txBox="1"/>
          <p:nvPr/>
        </p:nvSpPr>
        <p:spPr>
          <a:xfrm>
            <a:off x="905072" y="3626968"/>
            <a:ext cx="10574929" cy="12411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6000"/>
              </a:lnSpc>
              <a:spcAft>
                <a:spcPts val="800"/>
              </a:spcAft>
            </a:pPr>
            <a:r>
              <a:rPr lang="vi-VN"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Đổi mới phương pháp dạy học theo hướng tích cực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là việc làm </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cần thiết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trong nền giáo dục hiện nay. Và nó không phải là việc làm của một cá nhân mà của cả một tập thể.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5919512-FC2C-1EA3-5DE3-03AE3846C567}"/>
              </a:ext>
            </a:extLst>
          </p:cNvPr>
          <p:cNvSpPr txBox="1"/>
          <p:nvPr/>
        </p:nvSpPr>
        <p:spPr>
          <a:xfrm>
            <a:off x="837418" y="1141508"/>
            <a:ext cx="10654785" cy="24229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6000"/>
              </a:lnSpc>
              <a:spcAft>
                <a:spcPts val="800"/>
              </a:spcAft>
            </a:pP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Để đảm bảo dạy và học theo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phát triển </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 phẩm chất chủ yếu và 10 năng lực cốt lõi đồng thời chủ động và sáng tạo thông qua các môn học</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hoạt động giáo dục đạo đức, lối sống, thể chất, nghệ thuật và văn hóa</a:t>
            </a: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những người cầm phấn trong thời kì mới cần </a:t>
            </a:r>
            <a:r>
              <a:rPr lang="cs-CZ"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nghiên cứu, sưu tầm và áp dụng nhiều hình thức học tập cho phong phú, phù hợp với điều kiện cơ sở vật chất của nhà trường và thực trạng ở địa phương </a:t>
            </a: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để từng bước nâng cao trình độ tiếng Anh cho học sinh.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4A66EA5-0FFF-C5DD-28D3-60980E227B49}"/>
              </a:ext>
            </a:extLst>
          </p:cNvPr>
          <p:cNvSpPr txBox="1"/>
          <p:nvPr/>
        </p:nvSpPr>
        <p:spPr>
          <a:xfrm>
            <a:off x="837418" y="474457"/>
            <a:ext cx="6097554" cy="51905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6000"/>
              </a:lnSpc>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V. KẾT LUẬN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985BE9-A850-A5F8-CF21-A2AD631C73CB}"/>
              </a:ext>
            </a:extLst>
          </p:cNvPr>
          <p:cNvSpPr txBox="1"/>
          <p:nvPr/>
        </p:nvSpPr>
        <p:spPr>
          <a:xfrm>
            <a:off x="905072" y="5058853"/>
            <a:ext cx="10574929" cy="8568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6000"/>
              </a:lnSpc>
              <a:spcAft>
                <a:spcPts val="8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Hy vọng qua bài báo cáo này, quý thầy đóng góp thêm những ý tưởng, ý kiến tích cực để bản thân tôi ngày càng hoàn thiện trong công tác giảng dạy.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924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01EB484-51BE-9196-C717-7B8916FDEAFA}"/>
              </a:ext>
            </a:extLst>
          </p:cNvPr>
          <p:cNvSpPr/>
          <p:nvPr/>
        </p:nvSpPr>
        <p:spPr>
          <a:xfrm>
            <a:off x="1084082" y="681135"/>
            <a:ext cx="10271273" cy="5163483"/>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6000"/>
              </a:lnSpc>
              <a:spcAft>
                <a:spcPts val="800"/>
              </a:spcAft>
            </a:pPr>
            <a:r>
              <a:rPr lang="vi-VN" sz="4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4800" b="0" i="0" dirty="0">
                <a:solidFill>
                  <a:srgbClr val="FF0000"/>
                </a:solidFill>
                <a:effectLst/>
                <a:latin typeface="Times New Roman" panose="02020603050405020304" pitchFamily="18" charset="0"/>
                <a:cs typeface="Times New Roman" panose="02020603050405020304" pitchFamily="18" charset="0"/>
              </a:rPr>
              <a:t>Người thầy cầm tay, mở ra trí óc và chạm đến trái tim”</a:t>
            </a:r>
            <a:endParaRPr lang="en-US" sz="4800" b="1" i="1" dirty="0">
              <a:solidFill>
                <a:srgbClr val="FF0000"/>
              </a:solidFill>
              <a:effectLst/>
              <a:latin typeface="Times New Roman" panose="02020603050405020304" pitchFamily="18" charset="0"/>
              <a:ea typeface="Sans Serif Collection" panose="020B0502040504020204" pitchFamily="34" charset="0"/>
              <a:cs typeface="Times New Roman" panose="02020603050405020304" pitchFamily="18" charset="0"/>
            </a:endParaRPr>
          </a:p>
          <a:p>
            <a:pPr algn="ctr">
              <a:lnSpc>
                <a:spcPct val="106000"/>
              </a:lnSpc>
              <a:spcAft>
                <a:spcPts val="800"/>
              </a:spcAft>
            </a:pPr>
            <a:r>
              <a:rPr lang="vi-VN" sz="3200" b="1" i="1" dirty="0">
                <a:solidFill>
                  <a:srgbClr val="333333"/>
                </a:solidFill>
                <a:effectLst/>
                <a:latin typeface="Times New Roman" panose="02020603050405020304" pitchFamily="18" charset="0"/>
                <a:ea typeface="Sans Serif Collection" panose="020B0502040504020204" pitchFamily="34" charset="0"/>
                <a:cs typeface="Times New Roman" panose="02020603050405020304" pitchFamily="18" charset="0"/>
              </a:rPr>
              <a:t>(sưu tầm những câu nói hay về Thầy Cô</a:t>
            </a:r>
            <a:r>
              <a:rPr lang="vi-VN" sz="3200" dirty="0">
                <a:effectLst/>
                <a:latin typeface="Times New Roman" panose="02020603050405020304" pitchFamily="18" charset="0"/>
                <a:ea typeface="Sans Serif Collection" panose="020B0502040504020204" pitchFamily="34" charset="0"/>
                <a:cs typeface="Times New Roman" panose="02020603050405020304" pitchFamily="18" charset="0"/>
              </a:rPr>
              <a:t>)</a:t>
            </a:r>
            <a:endParaRPr lang="en-US" sz="3200" dirty="0">
              <a:effectLst/>
              <a:latin typeface="Times New Roman" panose="02020603050405020304" pitchFamily="18" charset="0"/>
              <a:ea typeface="Sans Serif Collection" panose="020B0502040504020204" pitchFamily="34" charset="0"/>
              <a:cs typeface="Times New Roman" panose="02020603050405020304" pitchFamily="18" charset="0"/>
            </a:endParaRPr>
          </a:p>
        </p:txBody>
      </p:sp>
    </p:spTree>
    <p:extLst>
      <p:ext uri="{BB962C8B-B14F-4D97-AF65-F5344CB8AC3E}">
        <p14:creationId xmlns:p14="http://schemas.microsoft.com/office/powerpoint/2010/main" val="20945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710DF-DB48-817D-5A53-04F9C049FF92}"/>
              </a:ext>
            </a:extLst>
          </p:cNvPr>
          <p:cNvSpPr/>
          <p:nvPr/>
        </p:nvSpPr>
        <p:spPr>
          <a:xfrm>
            <a:off x="617684" y="2080729"/>
            <a:ext cx="1601133" cy="23699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latin typeface="+mj-lt"/>
              </a:rPr>
              <a:t>ĐẶT VẤN ĐỀ</a:t>
            </a:r>
            <a:endParaRPr lang="en-US" sz="3600" dirty="0">
              <a:latin typeface="+mj-lt"/>
            </a:endParaRPr>
          </a:p>
        </p:txBody>
      </p:sp>
      <p:sp>
        <p:nvSpPr>
          <p:cNvPr id="5" name="Rectangle: Rounded Corners 4">
            <a:extLst>
              <a:ext uri="{FF2B5EF4-FFF2-40B4-BE49-F238E27FC236}">
                <a16:creationId xmlns:a16="http://schemas.microsoft.com/office/drawing/2014/main" id="{D54C711C-9190-AEC2-D9A8-818AF28ADDFA}"/>
              </a:ext>
            </a:extLst>
          </p:cNvPr>
          <p:cNvSpPr/>
          <p:nvPr/>
        </p:nvSpPr>
        <p:spPr>
          <a:xfrm>
            <a:off x="3114108" y="497631"/>
            <a:ext cx="1792815" cy="2369976"/>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latin typeface="+mj-lt"/>
              </a:rPr>
              <a:t>THỰC TRẠNG</a:t>
            </a:r>
            <a:endParaRPr lang="en-US" sz="2800" b="1" dirty="0">
              <a:latin typeface="+mj-lt"/>
            </a:endParaRPr>
          </a:p>
        </p:txBody>
      </p:sp>
      <p:sp>
        <p:nvSpPr>
          <p:cNvPr id="6" name="Rectangle: Rounded Corners 5">
            <a:extLst>
              <a:ext uri="{FF2B5EF4-FFF2-40B4-BE49-F238E27FC236}">
                <a16:creationId xmlns:a16="http://schemas.microsoft.com/office/drawing/2014/main" id="{C83E32C4-1D67-3AB0-FC6E-405BD2C21151}"/>
              </a:ext>
            </a:extLst>
          </p:cNvPr>
          <p:cNvSpPr/>
          <p:nvPr/>
        </p:nvSpPr>
        <p:spPr>
          <a:xfrm>
            <a:off x="4078465" y="3598505"/>
            <a:ext cx="1727320" cy="236997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GIẢI PHÁP</a:t>
            </a:r>
            <a:endParaRPr lang="en-US" sz="3200" b="1" dirty="0">
              <a:latin typeface="+mj-lt"/>
            </a:endParaRPr>
          </a:p>
        </p:txBody>
      </p:sp>
      <p:sp>
        <p:nvSpPr>
          <p:cNvPr id="7" name="Rectangle: Rounded Corners 6">
            <a:extLst>
              <a:ext uri="{FF2B5EF4-FFF2-40B4-BE49-F238E27FC236}">
                <a16:creationId xmlns:a16="http://schemas.microsoft.com/office/drawing/2014/main" id="{1A21B1CC-6FF0-8A60-7C20-1AC74ADB75BD}"/>
              </a:ext>
            </a:extLst>
          </p:cNvPr>
          <p:cNvSpPr/>
          <p:nvPr/>
        </p:nvSpPr>
        <p:spPr>
          <a:xfrm>
            <a:off x="6635759" y="2174030"/>
            <a:ext cx="1900052" cy="236997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ĐỀ XUẤT</a:t>
            </a:r>
            <a:endParaRPr lang="en-US" sz="3200" b="1" dirty="0">
              <a:latin typeface="+mj-lt"/>
            </a:endParaRPr>
          </a:p>
        </p:txBody>
      </p:sp>
      <p:sp>
        <p:nvSpPr>
          <p:cNvPr id="8" name="Rectangle: Rounded Corners 7">
            <a:extLst>
              <a:ext uri="{FF2B5EF4-FFF2-40B4-BE49-F238E27FC236}">
                <a16:creationId xmlns:a16="http://schemas.microsoft.com/office/drawing/2014/main" id="{8BCE2209-B1EB-1FF8-4C95-E9696FF28EED}"/>
              </a:ext>
            </a:extLst>
          </p:cNvPr>
          <p:cNvSpPr/>
          <p:nvPr/>
        </p:nvSpPr>
        <p:spPr>
          <a:xfrm>
            <a:off x="9298099" y="2065171"/>
            <a:ext cx="1900052" cy="2369976"/>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a:latin typeface="+mj-lt"/>
              </a:rPr>
              <a:t>KẾT LUẬN</a:t>
            </a:r>
            <a:endParaRPr lang="en-US" sz="3200" b="1" dirty="0">
              <a:latin typeface="+mj-lt"/>
            </a:endParaRPr>
          </a:p>
        </p:txBody>
      </p:sp>
      <p:cxnSp>
        <p:nvCxnSpPr>
          <p:cNvPr id="10" name="Straight Arrow Connector 9">
            <a:extLst>
              <a:ext uri="{FF2B5EF4-FFF2-40B4-BE49-F238E27FC236}">
                <a16:creationId xmlns:a16="http://schemas.microsoft.com/office/drawing/2014/main" id="{7823515F-FFAD-6061-9BFF-CEDE2E4D2A5C}"/>
              </a:ext>
            </a:extLst>
          </p:cNvPr>
          <p:cNvCxnSpPr>
            <a:cxnSpLocks/>
            <a:stCxn id="4" idx="3"/>
            <a:endCxn id="5" idx="1"/>
          </p:cNvCxnSpPr>
          <p:nvPr/>
        </p:nvCxnSpPr>
        <p:spPr>
          <a:xfrm flipV="1">
            <a:off x="2218817" y="1682619"/>
            <a:ext cx="895291" cy="158309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59F323A-F58E-0A64-BFE6-2D26E4DEEAA1}"/>
              </a:ext>
            </a:extLst>
          </p:cNvPr>
          <p:cNvCxnSpPr>
            <a:cxnSpLocks/>
            <a:stCxn id="5" idx="2"/>
            <a:endCxn id="6" idx="0"/>
          </p:cNvCxnSpPr>
          <p:nvPr/>
        </p:nvCxnSpPr>
        <p:spPr>
          <a:xfrm>
            <a:off x="4010516" y="2867607"/>
            <a:ext cx="931609" cy="7308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1F6E10C-498D-17BB-6271-F18EC9CD2FD7}"/>
              </a:ext>
            </a:extLst>
          </p:cNvPr>
          <p:cNvCxnSpPr>
            <a:cxnSpLocks/>
            <a:stCxn id="6" idx="3"/>
          </p:cNvCxnSpPr>
          <p:nvPr/>
        </p:nvCxnSpPr>
        <p:spPr>
          <a:xfrm flipV="1">
            <a:off x="5805785" y="3685592"/>
            <a:ext cx="829974" cy="109790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C7E452A-18DA-3A56-BD2C-8FCBAB875707}"/>
              </a:ext>
            </a:extLst>
          </p:cNvPr>
          <p:cNvCxnSpPr>
            <a:cxnSpLocks/>
            <a:stCxn id="7" idx="3"/>
          </p:cNvCxnSpPr>
          <p:nvPr/>
        </p:nvCxnSpPr>
        <p:spPr>
          <a:xfrm>
            <a:off x="8535811" y="3359018"/>
            <a:ext cx="76228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38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randombar(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A6FB494-99F7-4EAF-983C-924E13B9910C}"/>
              </a:ext>
            </a:extLst>
          </p:cNvPr>
          <p:cNvSpPr txBox="1"/>
          <p:nvPr/>
        </p:nvSpPr>
        <p:spPr>
          <a:xfrm>
            <a:off x="1048872" y="624925"/>
            <a:ext cx="2752163" cy="556434"/>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5000"/>
              </a:lnSpc>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ĐẶT VẤN ĐỀ</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9EA174A-7250-6F3D-024E-97E78D29380A}"/>
              </a:ext>
            </a:extLst>
          </p:cNvPr>
          <p:cNvSpPr txBox="1"/>
          <p:nvPr/>
        </p:nvSpPr>
        <p:spPr>
          <a:xfrm>
            <a:off x="887505" y="1515035"/>
            <a:ext cx="10533529" cy="310854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2800" b="0" i="0" dirty="0">
                <a:solidFill>
                  <a:srgbClr val="333333"/>
                </a:solidFill>
                <a:effectLst/>
                <a:latin typeface="Times New Roman" panose="02020603050405020304" pitchFamily="18" charset="0"/>
                <a:cs typeface="Times New Roman" panose="02020603050405020304" pitchFamily="18" charset="0"/>
              </a:rPr>
              <a:t>Theo nghị quyết Hội nghị Trung Ương 8 khóa XI về đổi mới căn bản, toàn diện giáo dục và đào tạo nêu rõ: </a:t>
            </a:r>
            <a:r>
              <a:rPr lang="vi-VN" sz="2800" b="0" i="0" dirty="0">
                <a:solidFill>
                  <a:srgbClr val="FF0000"/>
                </a:solidFill>
                <a:effectLst/>
                <a:latin typeface="Times New Roman" panose="02020603050405020304" pitchFamily="18" charset="0"/>
                <a:cs typeface="Times New Roman" panose="02020603050405020304" pitchFamily="18" charset="0"/>
              </a:rPr>
              <a:t>“Tiếp tục đổi mới mạnh mẽ phương pháp dạy và học theo hướng hiện đại; phát huy tính tích cực, chủ động, sáng tạo và vận dụng kiến thức, kỹ năng của người học;  phù hợp với đặc điểm của từng lớp học, môn học, bồi dưỡng phương pháp tự học, rèn luyện kĩ năng vận dụng kiến thức vào thực tiễn</a:t>
            </a:r>
            <a:r>
              <a:rPr lang="vi-VN" sz="2800" b="0" i="0" dirty="0">
                <a:solidFill>
                  <a:srgbClr val="333333"/>
                </a:solidFill>
                <a:effectLst/>
                <a:latin typeface="Times New Roman" panose="02020603050405020304" pitchFamily="18" charset="0"/>
                <a:cs typeface="Times New Roman" panose="02020603050405020304" pitchFamily="18" charset="0"/>
              </a:rPr>
              <a:t>, tác động đến tình cảm, đem lại niềm vui và hứng thú học tập cho HS”.</a:t>
            </a:r>
          </a:p>
        </p:txBody>
      </p:sp>
    </p:spTree>
    <p:extLst>
      <p:ext uri="{BB962C8B-B14F-4D97-AF65-F5344CB8AC3E}">
        <p14:creationId xmlns:p14="http://schemas.microsoft.com/office/powerpoint/2010/main" val="3615769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F812E6-DD40-6F3F-736F-1CADF073A0C2}"/>
              </a:ext>
            </a:extLst>
          </p:cNvPr>
          <p:cNvSpPr txBox="1"/>
          <p:nvPr/>
        </p:nvSpPr>
        <p:spPr>
          <a:xfrm>
            <a:off x="1343608" y="543824"/>
            <a:ext cx="8854751" cy="622799"/>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indent="457200" algn="ctr">
              <a:lnSpc>
                <a:spcPct val="115000"/>
              </a:lnSpc>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Đổi mới phương pháp dạy học là giúp học sinh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2E62661-92CB-8D14-39B2-2FF2C9FDEE94}"/>
              </a:ext>
            </a:extLst>
          </p:cNvPr>
          <p:cNvSpPr txBox="1"/>
          <p:nvPr/>
        </p:nvSpPr>
        <p:spPr>
          <a:xfrm>
            <a:off x="979714" y="1719607"/>
            <a:ext cx="3517640" cy="1726626"/>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phát triển năng lực, trí tuệ sáng tạo của riêng mình.</a:t>
            </a:r>
            <a:endParaRPr lang="en-US" sz="3200" dirty="0"/>
          </a:p>
        </p:txBody>
      </p:sp>
      <p:sp>
        <p:nvSpPr>
          <p:cNvPr id="11" name="TextBox 10">
            <a:extLst>
              <a:ext uri="{FF2B5EF4-FFF2-40B4-BE49-F238E27FC236}">
                <a16:creationId xmlns:a16="http://schemas.microsoft.com/office/drawing/2014/main" id="{39E017A1-BD35-5527-F89D-D522278128D9}"/>
              </a:ext>
            </a:extLst>
          </p:cNvPr>
          <p:cNvSpPr txBox="1"/>
          <p:nvPr/>
        </p:nvSpPr>
        <p:spPr>
          <a:xfrm>
            <a:off x="3424336" y="4194857"/>
            <a:ext cx="6475444" cy="1755417"/>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ct val="115000"/>
              </a:lnSpc>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h</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ọc sinh có thể hình thành những </a:t>
            </a: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năng lực về kiến thức, hoàn thiện về phẩm chất và nhân phẩm</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2A2DE38-A9EB-CAC1-9D2A-DD551546388C}"/>
              </a:ext>
            </a:extLst>
          </p:cNvPr>
          <p:cNvSpPr txBox="1"/>
          <p:nvPr/>
        </p:nvSpPr>
        <p:spPr>
          <a:xfrm>
            <a:off x="4730619" y="1684128"/>
            <a:ext cx="6802017" cy="1755417"/>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indent="457200">
              <a:lnSpc>
                <a:spcPct val="115000"/>
              </a:lnSpc>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chuyển mình từ chương trình giáo dục tiếp cận nội dung sang chương trình tiếp cận năng lực của những người học.</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5D43EF64-3073-AC0E-07DD-E6AEB03C33CB}"/>
              </a:ext>
            </a:extLst>
          </p:cNvPr>
          <p:cNvCxnSpPr>
            <a:stCxn id="4" idx="2"/>
          </p:cNvCxnSpPr>
          <p:nvPr/>
        </p:nvCxnSpPr>
        <p:spPr>
          <a:xfrm flipH="1">
            <a:off x="2631233" y="1166623"/>
            <a:ext cx="3139751" cy="517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B49ABFE-B135-D494-1A90-854265D5B569}"/>
              </a:ext>
            </a:extLst>
          </p:cNvPr>
          <p:cNvCxnSpPr>
            <a:stCxn id="4" idx="2"/>
          </p:cNvCxnSpPr>
          <p:nvPr/>
        </p:nvCxnSpPr>
        <p:spPr>
          <a:xfrm>
            <a:off x="5770984" y="1166623"/>
            <a:ext cx="3261049" cy="517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Arrow: Curved Right 17">
            <a:extLst>
              <a:ext uri="{FF2B5EF4-FFF2-40B4-BE49-F238E27FC236}">
                <a16:creationId xmlns:a16="http://schemas.microsoft.com/office/drawing/2014/main" id="{9CC2EF92-B96C-3776-E732-89D9E9448D52}"/>
              </a:ext>
            </a:extLst>
          </p:cNvPr>
          <p:cNvSpPr/>
          <p:nvPr/>
        </p:nvSpPr>
        <p:spPr>
          <a:xfrm>
            <a:off x="1672936" y="3481712"/>
            <a:ext cx="1660531" cy="246856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002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heel(1)">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A6FB494-99F7-4EAF-983C-924E13B9910C}"/>
              </a:ext>
            </a:extLst>
          </p:cNvPr>
          <p:cNvSpPr txBox="1"/>
          <p:nvPr/>
        </p:nvSpPr>
        <p:spPr>
          <a:xfrm>
            <a:off x="1048872" y="484962"/>
            <a:ext cx="3451410" cy="556434"/>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5000"/>
              </a:lnSpc>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II. THỰC TRẠNG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AD6F98D-008D-8105-0A38-B71145BF5E8D}"/>
              </a:ext>
            </a:extLst>
          </p:cNvPr>
          <p:cNvSpPr txBox="1"/>
          <p:nvPr/>
        </p:nvSpPr>
        <p:spPr>
          <a:xfrm>
            <a:off x="413931" y="2525878"/>
            <a:ext cx="1050975" cy="2554545"/>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4000" dirty="0">
                <a:effectLst/>
                <a:latin typeface="Times New Roman" panose="02020603050405020304" pitchFamily="18" charset="0"/>
                <a:ea typeface="Times New Roman" panose="02020603050405020304" pitchFamily="18" charset="0"/>
                <a:cs typeface="Times New Roman" panose="02020603050405020304" pitchFamily="18" charset="0"/>
              </a:rPr>
              <a:t>Bài tập về nhà </a:t>
            </a:r>
            <a:endParaRPr lang="en-US" sz="4000" dirty="0"/>
          </a:p>
        </p:txBody>
      </p:sp>
      <p:sp>
        <p:nvSpPr>
          <p:cNvPr id="8" name="TextBox 7">
            <a:extLst>
              <a:ext uri="{FF2B5EF4-FFF2-40B4-BE49-F238E27FC236}">
                <a16:creationId xmlns:a16="http://schemas.microsoft.com/office/drawing/2014/main" id="{BBED5F21-6588-57E4-D675-18FDCC520BCD}"/>
              </a:ext>
            </a:extLst>
          </p:cNvPr>
          <p:cNvSpPr txBox="1"/>
          <p:nvPr/>
        </p:nvSpPr>
        <p:spPr>
          <a:xfrm>
            <a:off x="2332648" y="1294233"/>
            <a:ext cx="6559419" cy="830997"/>
          </a:xfrm>
          <a:prstGeom prst="rect">
            <a:avLst/>
          </a:prstGeom>
          <a:ln w="28575">
            <a:solidFill>
              <a:srgbClr val="00B0F0"/>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Là một trong những phần quan trọng trong tiết học</a:t>
            </a:r>
            <a:endParaRPr lang="en-US" sz="2400" b="1" dirty="0">
              <a:solidFill>
                <a:srgbClr val="7030A0"/>
              </a:solidFill>
            </a:endParaRPr>
          </a:p>
        </p:txBody>
      </p:sp>
      <p:sp>
        <p:nvSpPr>
          <p:cNvPr id="12" name="TextBox 11">
            <a:extLst>
              <a:ext uri="{FF2B5EF4-FFF2-40B4-BE49-F238E27FC236}">
                <a16:creationId xmlns:a16="http://schemas.microsoft.com/office/drawing/2014/main" id="{7DAC1231-78C5-24CB-CEB7-AD8A8EAAB919}"/>
              </a:ext>
            </a:extLst>
          </p:cNvPr>
          <p:cNvSpPr txBox="1"/>
          <p:nvPr/>
        </p:nvSpPr>
        <p:spPr>
          <a:xfrm>
            <a:off x="2332651" y="2266082"/>
            <a:ext cx="6503439" cy="830997"/>
          </a:xfrm>
          <a:prstGeom prst="rect">
            <a:avLst/>
          </a:prstGeom>
          <a:ln w="28575">
            <a:solidFill>
              <a:srgbClr val="00B0F0"/>
            </a:solidFill>
            <a:prstDash val="sysDash"/>
          </a:ln>
        </p:spPr>
        <p:style>
          <a:lnRef idx="2">
            <a:schemeClr val="dk1"/>
          </a:lnRef>
          <a:fillRef idx="1">
            <a:schemeClr val="lt1"/>
          </a:fillRef>
          <a:effectRef idx="0">
            <a:schemeClr val="dk1"/>
          </a:effectRef>
          <a:fontRef idx="minor">
            <a:schemeClr val="dk1"/>
          </a:fontRef>
        </p:style>
        <p:txBody>
          <a:bodyPr wrap="square">
            <a:spAutoFit/>
          </a:bodyPr>
          <a:lstStyle/>
          <a:p>
            <a:r>
              <a:rPr lang="vi-VN"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Là một hay nhiều nhiệm vụ được </a:t>
            </a:r>
            <a:r>
              <a:rPr lang="vi-VN"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Giáo viên">
                  <a:extLst>
                    <a:ext uri="{A12FA001-AC4F-418D-AE19-62706E023703}">
                      <ahyp:hlinkClr xmlns:ahyp="http://schemas.microsoft.com/office/drawing/2018/hyperlinkcolor" val="tx"/>
                    </a:ext>
                  </a:extLst>
                </a:hlinkClick>
              </a:rPr>
              <a:t>giáo viên</a:t>
            </a:r>
            <a:r>
              <a:rPr lang="vi-VN"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giao cho </a:t>
            </a:r>
            <a:r>
              <a:rPr lang="vi-VN" sz="2400" b="1" u="sng"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Sinh viên">
                  <a:extLst>
                    <a:ext uri="{A12FA001-AC4F-418D-AE19-62706E023703}">
                      <ahyp:hlinkClr xmlns:ahyp="http://schemas.microsoft.com/office/drawing/2018/hyperlinkcolor" val="tx"/>
                    </a:ext>
                  </a:extLst>
                </a:hlinkClick>
              </a:rPr>
              <a:t>học sinh</a:t>
            </a:r>
            <a:r>
              <a:rPr lang="vi-VN"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để hoàn thành ngoài giờ học</a:t>
            </a:r>
            <a:endParaRPr lang="en-US" sz="2400" b="1" dirty="0">
              <a:solidFill>
                <a:srgbClr val="7030A0"/>
              </a:solidFill>
            </a:endParaRPr>
          </a:p>
        </p:txBody>
      </p:sp>
      <p:sp>
        <p:nvSpPr>
          <p:cNvPr id="14" name="TextBox 13">
            <a:extLst>
              <a:ext uri="{FF2B5EF4-FFF2-40B4-BE49-F238E27FC236}">
                <a16:creationId xmlns:a16="http://schemas.microsoft.com/office/drawing/2014/main" id="{F06E3169-EE9E-4920-BC2D-0F76D38A2F14}"/>
              </a:ext>
            </a:extLst>
          </p:cNvPr>
          <p:cNvSpPr txBox="1"/>
          <p:nvPr/>
        </p:nvSpPr>
        <p:spPr>
          <a:xfrm>
            <a:off x="2444612" y="3283117"/>
            <a:ext cx="6382136" cy="1200329"/>
          </a:xfrm>
          <a:prstGeom prst="rect">
            <a:avLst/>
          </a:prstGeom>
          <a:ln w="38100">
            <a:solidFill>
              <a:srgbClr val="00B0F0"/>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có độ hữu ích nhất định, không những giúp  nâng cao kỹ năng học tập của học sinh, đặc biệt là học sinh có thành tích thấp</a:t>
            </a:r>
            <a:endParaRPr lang="en-US" sz="2400" b="1" dirty="0">
              <a:solidFill>
                <a:srgbClr val="7030A0"/>
              </a:solidFill>
            </a:endParaRPr>
          </a:p>
        </p:txBody>
      </p:sp>
      <p:sp>
        <p:nvSpPr>
          <p:cNvPr id="16" name="TextBox 15">
            <a:extLst>
              <a:ext uri="{FF2B5EF4-FFF2-40B4-BE49-F238E27FC236}">
                <a16:creationId xmlns:a16="http://schemas.microsoft.com/office/drawing/2014/main" id="{CC3B0082-0A40-1933-5EEA-C327C13413A7}"/>
              </a:ext>
            </a:extLst>
          </p:cNvPr>
          <p:cNvSpPr txBox="1"/>
          <p:nvPr/>
        </p:nvSpPr>
        <p:spPr>
          <a:xfrm>
            <a:off x="2481940" y="4814797"/>
            <a:ext cx="6400797" cy="1200329"/>
          </a:xfrm>
          <a:prstGeom prst="rect">
            <a:avLst/>
          </a:prstGeom>
          <a:ln w="38100">
            <a:solidFill>
              <a:srgbClr val="00B0F0"/>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cho HS tiếp cận bài mới tốt hơn và giúp GV phát triển khả năng tư duy, giải quyết vấn đề có liên quan thực tiễn của HS sẽ sâu sắc hơn. </a:t>
            </a:r>
            <a:endParaRPr lang="en-US" sz="2400" b="1" dirty="0">
              <a:solidFill>
                <a:srgbClr val="7030A0"/>
              </a:solidFill>
            </a:endParaRPr>
          </a:p>
        </p:txBody>
      </p:sp>
      <p:cxnSp>
        <p:nvCxnSpPr>
          <p:cNvPr id="18" name="Straight Arrow Connector 17">
            <a:extLst>
              <a:ext uri="{FF2B5EF4-FFF2-40B4-BE49-F238E27FC236}">
                <a16:creationId xmlns:a16="http://schemas.microsoft.com/office/drawing/2014/main" id="{1FB32C5C-ED82-6BA5-A301-C4646724C333}"/>
              </a:ext>
            </a:extLst>
          </p:cNvPr>
          <p:cNvCxnSpPr>
            <a:cxnSpLocks/>
            <a:stCxn id="5" idx="3"/>
          </p:cNvCxnSpPr>
          <p:nvPr/>
        </p:nvCxnSpPr>
        <p:spPr>
          <a:xfrm flipV="1">
            <a:off x="1464906" y="1838131"/>
            <a:ext cx="842085" cy="19650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EAAA368-1D49-4CB3-ED51-3EA5E2E3DE70}"/>
              </a:ext>
            </a:extLst>
          </p:cNvPr>
          <p:cNvCxnSpPr>
            <a:cxnSpLocks/>
            <a:stCxn id="5" idx="3"/>
          </p:cNvCxnSpPr>
          <p:nvPr/>
        </p:nvCxnSpPr>
        <p:spPr>
          <a:xfrm flipV="1">
            <a:off x="1464906" y="2827176"/>
            <a:ext cx="867745" cy="975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214C105-1AC2-291C-2090-95A01764E04D}"/>
              </a:ext>
            </a:extLst>
          </p:cNvPr>
          <p:cNvCxnSpPr>
            <a:cxnSpLocks/>
          </p:cNvCxnSpPr>
          <p:nvPr/>
        </p:nvCxnSpPr>
        <p:spPr>
          <a:xfrm flipV="1">
            <a:off x="1567539" y="3760922"/>
            <a:ext cx="886407" cy="328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E0CF9DA-A170-36B8-AB36-4FCE20750F27}"/>
              </a:ext>
            </a:extLst>
          </p:cNvPr>
          <p:cNvCxnSpPr>
            <a:cxnSpLocks/>
            <a:stCxn id="5" idx="3"/>
          </p:cNvCxnSpPr>
          <p:nvPr/>
        </p:nvCxnSpPr>
        <p:spPr>
          <a:xfrm>
            <a:off x="1464906" y="3803151"/>
            <a:ext cx="989040" cy="14686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D15A0563-2EDA-AA48-0CE5-A0E25A499AB1}"/>
              </a:ext>
            </a:extLst>
          </p:cNvPr>
          <p:cNvSpPr/>
          <p:nvPr/>
        </p:nvSpPr>
        <p:spPr>
          <a:xfrm>
            <a:off x="9346163" y="1156997"/>
            <a:ext cx="2438400" cy="502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indent="457200">
              <a:lnSpc>
                <a:spcPct val="115000"/>
              </a:lnSpc>
              <a:spcAft>
                <a:spcPts val="800"/>
              </a:spcAf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Vậy trong thiết kế bài giảng, GV cần có những chuẩn bị gì để đạt được yêu cầu trên?</a:t>
            </a:r>
            <a:endPar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7" name="Right Brace 36">
            <a:extLst>
              <a:ext uri="{FF2B5EF4-FFF2-40B4-BE49-F238E27FC236}">
                <a16:creationId xmlns:a16="http://schemas.microsoft.com/office/drawing/2014/main" id="{01BEFF46-3FC6-913B-4C49-46EE40170864}"/>
              </a:ext>
            </a:extLst>
          </p:cNvPr>
          <p:cNvSpPr/>
          <p:nvPr/>
        </p:nvSpPr>
        <p:spPr>
          <a:xfrm>
            <a:off x="8966718" y="1726163"/>
            <a:ext cx="379445" cy="397484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7198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randombar(horizontal)">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arn(inVertical)">
                                      <p:cBhvr>
                                        <p:cTn id="5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4" grpId="0" animBg="1"/>
      <p:bldP spid="16" grpId="0" animBg="1"/>
      <p:bldP spid="34"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88CD4-4A50-12EA-71D9-C05F5EA1B0C1}"/>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1F7781B7-5BA1-2CB7-5ED9-8E30C44E1C8C}"/>
              </a:ext>
            </a:extLst>
          </p:cNvPr>
          <p:cNvSpPr/>
          <p:nvPr/>
        </p:nvSpPr>
        <p:spPr>
          <a:xfrm>
            <a:off x="748145" y="644234"/>
            <a:ext cx="10900064" cy="5205845"/>
          </a:xfrm>
          <a:prstGeom prst="ellipse">
            <a:avLst/>
          </a:prstGeom>
          <a:solidFill>
            <a:srgbClr val="FFFF00">
              <a:alpha val="88000"/>
            </a:srgbClr>
          </a:solidFill>
          <a:ln w="76200">
            <a:solidFill>
              <a:srgbClr val="00B0F0"/>
            </a:solidFill>
            <a:prstDash val="dash"/>
          </a:ln>
          <a:effectLst>
            <a:outerShdw blurRad="50800" dist="50800" dir="5400000" algn="ctr" rotWithShape="0">
              <a:srgbClr val="FF0000">
                <a:alpha val="87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Times New Roman" panose="02020603050405020304" pitchFamily="18" charset="0"/>
              <a:cs typeface="Times New Roman" panose="02020603050405020304" pitchFamily="18" charset="0"/>
            </a:endParaRPr>
          </a:p>
          <a:p>
            <a:pPr algn="ctr"/>
            <a:endParaRPr lang="en-US" sz="3600" b="1" dirty="0">
              <a:latin typeface="Times New Roman" panose="02020603050405020304" pitchFamily="18" charset="0"/>
              <a:cs typeface="Times New Roman" panose="02020603050405020304" pitchFamily="18" charset="0"/>
            </a:endParaRPr>
          </a:p>
          <a:p>
            <a:pPr algn="ctr"/>
            <a:endParaRPr lang="en-US" sz="3600" b="1" dirty="0">
              <a:latin typeface="Times New Roman" panose="02020603050405020304" pitchFamily="18" charset="0"/>
              <a:cs typeface="Times New Roman" panose="02020603050405020304" pitchFamily="18" charset="0"/>
            </a:endParaRPr>
          </a:p>
          <a:p>
            <a:pPr algn="ctr"/>
            <a:endParaRPr lang="vi-VN" sz="3600" b="1" dirty="0">
              <a:latin typeface="Times New Roman" panose="02020603050405020304" pitchFamily="18" charset="0"/>
              <a:cs typeface="Times New Roman" panose="02020603050405020304" pitchFamily="18" charset="0"/>
            </a:endParaRPr>
          </a:p>
          <a:p>
            <a:pPr algn="ctr"/>
            <a:r>
              <a:rPr lang="vi-VN" sz="4400" b="1" dirty="0">
                <a:solidFill>
                  <a:srgbClr val="FF0000"/>
                </a:solidFill>
                <a:latin typeface="Times New Roman" panose="02020603050405020304" pitchFamily="18" charset="0"/>
                <a:cs typeface="Times New Roman" panose="02020603050405020304" pitchFamily="18" charset="0"/>
              </a:rPr>
              <a:t>GIẢI PHÁP</a:t>
            </a:r>
          </a:p>
          <a:p>
            <a:pPr algn="ctr"/>
            <a:endParaRPr lang="vi-VN" sz="1800" b="1"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pPr>
            <a:r>
              <a:rPr lang="vi-VN"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“ÁP DỤNG MỘT SỐ KỶ THUẬT VÀ CÔNG CỤ NHẰM HỔ TRỢ HS CHUẨN BỊ BÀI MỚI HIỆU QUẢ </a:t>
            </a:r>
          </a:p>
          <a:p>
            <a:pPr algn="ctr">
              <a:lnSpc>
                <a:spcPct val="150000"/>
              </a:lnSpc>
            </a:pPr>
            <a:r>
              <a:rPr lang="vi-VN"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TRONG BƯỚC BÀI TẬP VỀ NHÀ”</a:t>
            </a:r>
            <a:endParaRPr lang="en-US" sz="24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sz="36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br>
              <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255668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02C79-5A0C-A9AC-B90C-3590098114D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4FA2979-A854-96DD-7DBB-948458A457EC}"/>
              </a:ext>
            </a:extLst>
          </p:cNvPr>
          <p:cNvSpPr txBox="1"/>
          <p:nvPr/>
        </p:nvSpPr>
        <p:spPr>
          <a:xfrm>
            <a:off x="612711" y="491116"/>
            <a:ext cx="7871413" cy="461665"/>
          </a:xfrm>
          <a:prstGeom prst="rect">
            <a:avLst/>
          </a:prstGeom>
          <a:ln w="28575"/>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b="1" i="1" dirty="0">
                <a:latin typeface="Times New Roman" panose="02020603050405020304" pitchFamily="18" charset="0"/>
                <a:cs typeface="Times New Roman" panose="02020603050405020304" pitchFamily="18" charset="0"/>
              </a:rPr>
              <a:t>III. </a:t>
            </a:r>
            <a:r>
              <a:rPr lang="vi-VN" sz="2400" b="1" i="1" dirty="0">
                <a:latin typeface="Times New Roman" panose="02020603050405020304" pitchFamily="18" charset="0"/>
                <a:cs typeface="Times New Roman" panose="02020603050405020304" pitchFamily="18" charset="0"/>
              </a:rPr>
              <a:t>Tầm quan trọng của việc chuẩn bị bài trước khi đến lớp  </a:t>
            </a:r>
            <a:endParaRPr lang="en-US" sz="2400"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0AA605D-B0A1-2D18-B3D4-3D6C0F367C3A}"/>
              </a:ext>
            </a:extLst>
          </p:cNvPr>
          <p:cNvSpPr txBox="1"/>
          <p:nvPr/>
        </p:nvSpPr>
        <p:spPr>
          <a:xfrm>
            <a:off x="623033" y="1230244"/>
            <a:ext cx="5909742" cy="5564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800"/>
              </a:spcAft>
              <a:buNone/>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1. Tận dụng tối đa thời gian trên lớp.</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400FC82-165E-B49F-35C4-317B05F0EEEB}"/>
              </a:ext>
            </a:extLst>
          </p:cNvPr>
          <p:cNvSpPr txBox="1"/>
          <p:nvPr/>
        </p:nvSpPr>
        <p:spPr>
          <a:xfrm>
            <a:off x="7117236" y="1102616"/>
            <a:ext cx="4462053" cy="50161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8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Khi đọc bài học trước khi lên lớp, HS có thể hiểu hơn về cấu trúc của bài học, từ đó giúp HS phân biệt được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phần nào quan trọng và phần nào kém quan trọng</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hơn trong bài. Việc này giúp cho HS có thể tập trung vào ý chính của bài một cách hiệu quả.</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D5F20EA-24DE-8166-FF45-AE0F72A2079A}"/>
              </a:ext>
            </a:extLst>
          </p:cNvPr>
          <p:cNvSpPr txBox="1"/>
          <p:nvPr/>
        </p:nvSpPr>
        <p:spPr>
          <a:xfrm>
            <a:off x="652806" y="1912950"/>
            <a:ext cx="5879969"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2. Nắm được chủ đề của bài và những điều khó hiểu trong bài</a:t>
            </a:r>
            <a:endParaRPr lang="en-US" sz="2800" dirty="0"/>
          </a:p>
        </p:txBody>
      </p:sp>
      <p:sp>
        <p:nvSpPr>
          <p:cNvPr id="8" name="TextBox 7">
            <a:extLst>
              <a:ext uri="{FF2B5EF4-FFF2-40B4-BE49-F238E27FC236}">
                <a16:creationId xmlns:a16="http://schemas.microsoft.com/office/drawing/2014/main" id="{F94C5E00-E53F-9833-A28A-001B11A25B78}"/>
              </a:ext>
            </a:extLst>
          </p:cNvPr>
          <p:cNvSpPr txBox="1"/>
          <p:nvPr/>
        </p:nvSpPr>
        <p:spPr>
          <a:xfrm>
            <a:off x="6999628" y="1245361"/>
            <a:ext cx="4953560" cy="45205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8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Khi đọc trước bài ở nhà, HS có thể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 biệt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được những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đoạn trọng tâm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trong bài cần phải được chú ý hơn khi học trên lớp, từ đó sẽ tự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đặt ra được các câu hỏi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về những gì mình chưa hiểu cho giáo viên và nhận được câu trả lời cho những gì bạn chưa hiểu trong lần đọc bài ở nhà.</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92D9653-69EE-6ED0-03CA-7C6B07CDCCD0}"/>
              </a:ext>
            </a:extLst>
          </p:cNvPr>
          <p:cNvSpPr txBox="1"/>
          <p:nvPr/>
        </p:nvSpPr>
        <p:spPr>
          <a:xfrm>
            <a:off x="662235" y="2992164"/>
            <a:ext cx="587054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3. Tự tin tham gia vào các hoạt động chung trên lớp</a:t>
            </a:r>
            <a:endParaRPr lang="en-US" sz="2800" dirty="0"/>
          </a:p>
        </p:txBody>
      </p:sp>
      <p:sp>
        <p:nvSpPr>
          <p:cNvPr id="12" name="TextBox 11">
            <a:extLst>
              <a:ext uri="{FF2B5EF4-FFF2-40B4-BE49-F238E27FC236}">
                <a16:creationId xmlns:a16="http://schemas.microsoft.com/office/drawing/2014/main" id="{CEB69702-690B-C7FE-55E5-430376F35EF7}"/>
              </a:ext>
            </a:extLst>
          </p:cNvPr>
          <p:cNvSpPr txBox="1"/>
          <p:nvPr/>
        </p:nvSpPr>
        <p:spPr>
          <a:xfrm>
            <a:off x="6743285" y="1370655"/>
            <a:ext cx="5152828" cy="493468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spcAft>
                <a:spcPts val="800"/>
              </a:spcAft>
              <a:buNone/>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Đọc trước bài ở nhà giúp HS nắm được </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 đề của bài học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 có nhiều thời gian hơn để nghĩ về </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quan điểm của bản thân và những gì bạn rút ra được từ bài học đó.</a:t>
            </a:r>
            <a:endParaRPr lang="en-US"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800"/>
              </a:spcAft>
            </a:pP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HS</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có thể đưa ra những câu hỏi thông minh, và tham gia xây dựng bài học với sự chuẩn bị chu đáo, nhiệt tình và nắm vững trong lòng bàn tay</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những kiến thức được cung cấp.</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0F7EEE0-975A-D4B5-E6CF-5988F51BC2CB}"/>
              </a:ext>
            </a:extLst>
          </p:cNvPr>
          <p:cNvSpPr txBox="1"/>
          <p:nvPr/>
        </p:nvSpPr>
        <p:spPr>
          <a:xfrm>
            <a:off x="713004" y="4142238"/>
            <a:ext cx="5819771"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dirty="0">
                <a:latin typeface="Times New Roman" panose="02020603050405020304" pitchFamily="18" charset="0"/>
                <a:cs typeface="Times New Roman" panose="02020603050405020304" pitchFamily="18" charset="0"/>
              </a:rPr>
              <a:t>4. Làm việc theo nhóm hiệu quả</a:t>
            </a:r>
          </a:p>
        </p:txBody>
      </p:sp>
      <p:sp>
        <p:nvSpPr>
          <p:cNvPr id="15" name="TextBox 14">
            <a:extLst>
              <a:ext uri="{FF2B5EF4-FFF2-40B4-BE49-F238E27FC236}">
                <a16:creationId xmlns:a16="http://schemas.microsoft.com/office/drawing/2014/main" id="{9352715F-B5B3-40F6-5FDC-11CADF4A11A9}"/>
              </a:ext>
            </a:extLst>
          </p:cNvPr>
          <p:cNvSpPr txBox="1"/>
          <p:nvPr/>
        </p:nvSpPr>
        <p:spPr>
          <a:xfrm>
            <a:off x="6867331" y="1370655"/>
            <a:ext cx="5028782" cy="39703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vi-VN" sz="2800" dirty="0">
                <a:latin typeface="Times New Roman" panose="02020603050405020304" pitchFamily="18" charset="0"/>
                <a:cs typeface="Times New Roman" panose="02020603050405020304" pitchFamily="18" charset="0"/>
              </a:rPr>
              <a:t>Nếu HS đã đọc trước bài học, HS sẽ </a:t>
            </a:r>
            <a:r>
              <a:rPr lang="vi-VN" sz="2800" b="1" dirty="0">
                <a:solidFill>
                  <a:srgbClr val="FF0000"/>
                </a:solidFill>
                <a:latin typeface="Times New Roman" panose="02020603050405020304" pitchFamily="18" charset="0"/>
                <a:cs typeface="Times New Roman" panose="02020603050405020304" pitchFamily="18" charset="0"/>
              </a:rPr>
              <a:t>luôn sẵn sàng tham gia vào bất kỳ nhóm nào </a:t>
            </a:r>
            <a:r>
              <a:rPr lang="vi-VN" sz="2800" dirty="0">
                <a:latin typeface="Times New Roman" panose="02020603050405020304" pitchFamily="18" charset="0"/>
                <a:cs typeface="Times New Roman" panose="02020603050405020304" pitchFamily="18" charset="0"/>
              </a:rPr>
              <a:t>mà không phải e ngại điều gì, sự chăm chỉ sẽ mang lại hiệu quả. Ngoài ra, nếu HS  đã đọc trước bài, HS có thể cảnh báo nhóm của mình nếu nhóm đang đi lạc hướng thảo luận.</a:t>
            </a:r>
            <a:endParaRPr lang="en-US" sz="28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5CBD24F-73C9-656D-E394-CF41685AF873}"/>
              </a:ext>
            </a:extLst>
          </p:cNvPr>
          <p:cNvSpPr txBox="1"/>
          <p:nvPr/>
        </p:nvSpPr>
        <p:spPr>
          <a:xfrm>
            <a:off x="713004" y="4886964"/>
            <a:ext cx="5837503"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800"/>
              </a:spcAft>
              <a:buNone/>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5. Thể hiện sự tôn trọng.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3DC2306-EB5A-FBCB-3D3B-3A901D942696}"/>
              </a:ext>
            </a:extLst>
          </p:cNvPr>
          <p:cNvSpPr txBox="1"/>
          <p:nvPr/>
        </p:nvSpPr>
        <p:spPr>
          <a:xfrm>
            <a:off x="6813691" y="1176656"/>
            <a:ext cx="4953560" cy="425757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spcAft>
                <a:spcPts val="800"/>
              </a:spcAft>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 đọc trước ở nhà thể hiện sự tôn trọng của bạn đối với giáo viên hướng dẫn HS và sự yêu thích của bạn đối với lớp học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8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Mối quan hệ của HS với các giáo viên tại khóa học đang học là rất quan trọng và không phải dễ dàng gì để có thể thiết lập một mối quan hệ tốt đối với giáo viên phụ trách lớp mình, trong khi đó sự tôn trọng là </a:t>
            </a: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 sự khởi đầu rất tốt đẹp.</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84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randombar(horizont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randombar(horizontal)">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 grpId="1" animBg="1"/>
      <p:bldP spid="6" grpId="0" animBg="1"/>
      <p:bldP spid="8" grpId="0" animBg="1"/>
      <p:bldP spid="8" grpId="1" animBg="1"/>
      <p:bldP spid="11" grpId="0" animBg="1"/>
      <p:bldP spid="12" grpId="0" animBg="1"/>
      <p:bldP spid="12" grpId="1" animBg="1"/>
      <p:bldP spid="14" grpId="0" animBg="1"/>
      <p:bldP spid="15" grpId="0" animBg="1"/>
      <p:bldP spid="15" grpId="1" animBg="1"/>
      <p:bldP spid="17" grpId="0" animBg="1"/>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093555-7359-8367-E5B2-C67CF081FC6A}"/>
              </a:ext>
            </a:extLst>
          </p:cNvPr>
          <p:cNvSpPr txBox="1"/>
          <p:nvPr/>
        </p:nvSpPr>
        <p:spPr>
          <a:xfrm>
            <a:off x="735106" y="406337"/>
            <a:ext cx="8731623" cy="49019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15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IV. </a:t>
            </a: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Một số biện pháp giúp hỗ trợ HS chuẩn bị bài mới hiệu quả</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AB31136-2876-E1F3-7984-C2BCFC9D404C}"/>
              </a:ext>
            </a:extLst>
          </p:cNvPr>
          <p:cNvSpPr txBox="1"/>
          <p:nvPr/>
        </p:nvSpPr>
        <p:spPr>
          <a:xfrm>
            <a:off x="735106" y="968098"/>
            <a:ext cx="8794376" cy="48301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Aft>
                <a:spcPts val="8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vi-VN" sz="2400" b="1" dirty="0">
                <a:latin typeface="Times New Roman" panose="02020603050405020304" pitchFamily="18" charset="0"/>
                <a:cs typeface="Times New Roman" panose="02020603050405020304" pitchFamily="18" charset="0"/>
              </a:rPr>
              <a:t> Kỹ thuật chuẩn bị bài hiệu quả</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FADC316-F89F-C733-A08F-E4769CB91A35}"/>
              </a:ext>
            </a:extLst>
          </p:cNvPr>
          <p:cNvSpPr txBox="1"/>
          <p:nvPr/>
        </p:nvSpPr>
        <p:spPr>
          <a:xfrm>
            <a:off x="735105" y="6036541"/>
            <a:ext cx="10740121"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Bước 7. Tự kiểm tra: </a:t>
            </a:r>
            <a:r>
              <a:rPr lang="vi-VN" dirty="0">
                <a:latin typeface="Times New Roman" panose="02020603050405020304" pitchFamily="18" charset="0"/>
                <a:cs typeface="Times New Roman" panose="02020603050405020304" pitchFamily="18" charset="0"/>
              </a:rPr>
              <a:t>Tự kiểm tra lại kiến thức bằng cách trả lời các câu hỏi, làm bài tập hoặc giải thích lại nội dung bài học cho người khác.</a:t>
            </a: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4D99147-AB47-8525-7A85-4686333F2105}"/>
              </a:ext>
            </a:extLst>
          </p:cNvPr>
          <p:cNvSpPr txBox="1"/>
          <p:nvPr/>
        </p:nvSpPr>
        <p:spPr>
          <a:xfrm>
            <a:off x="735106" y="1586399"/>
            <a:ext cx="1080086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b="1" dirty="0">
                <a:solidFill>
                  <a:srgbClr val="FF0000"/>
                </a:solidFill>
                <a:latin typeface="Times New Roman" panose="02020603050405020304" pitchFamily="18" charset="0"/>
                <a:cs typeface="Times New Roman" panose="02020603050405020304" pitchFamily="18" charset="0"/>
              </a:rPr>
              <a:t>Bước 1. Đọc trước bài khóa</a:t>
            </a:r>
            <a:r>
              <a:rPr lang="vi-VN" dirty="0">
                <a:latin typeface="Times New Roman" panose="02020603050405020304" pitchFamily="18" charset="0"/>
                <a:cs typeface="Times New Roman" panose="02020603050405020304" pitchFamily="18" charset="0"/>
              </a:rPr>
              <a:t>: Đọc lướt qua bài khóa để nắm bắt nội dung chính và các ý chính. Sau đó, đọc kỹ lại để hiểu rõ nghĩa của từng câu, từng đoạn.</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974823D-D562-D556-947C-5DCF8E00C58D}"/>
              </a:ext>
            </a:extLst>
          </p:cNvPr>
          <p:cNvSpPr txBox="1"/>
          <p:nvPr/>
        </p:nvSpPr>
        <p:spPr>
          <a:xfrm>
            <a:off x="733785" y="2342180"/>
            <a:ext cx="1080218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Bước 2. Tra từ mới: </a:t>
            </a:r>
            <a:r>
              <a:rPr lang="vi-VN" dirty="0">
                <a:latin typeface="Times New Roman" panose="02020603050405020304" pitchFamily="18" charset="0"/>
                <a:cs typeface="Times New Roman" panose="02020603050405020304" pitchFamily="18" charset="0"/>
              </a:rPr>
              <a:t>Ghi lại tất cả các từ mới trong bài và tra nghĩa, cách phát âm, cách sử dụng. Có thể sử dụng từ điển giấy hoặc từ điển trực tuyến</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47B9186-B45D-01AB-CB8E-4606D651C30A}"/>
              </a:ext>
            </a:extLst>
          </p:cNvPr>
          <p:cNvSpPr txBox="1"/>
          <p:nvPr/>
        </p:nvSpPr>
        <p:spPr>
          <a:xfrm>
            <a:off x="733785" y="3032652"/>
            <a:ext cx="1080218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Bước 3. Làm bài tập</a:t>
            </a:r>
            <a:r>
              <a:rPr lang="vi-VN" dirty="0">
                <a:latin typeface="Times New Roman" panose="02020603050405020304" pitchFamily="18" charset="0"/>
                <a:cs typeface="Times New Roman" panose="02020603050405020304" pitchFamily="18" charset="0"/>
              </a:rPr>
              <a:t>: Hoàn thành tất cả các bài tập trong sách giáo khoa và sách bài tập. Chú ý các bài tập về ngữ pháp, từ vựng, phát âm và kỹ năng đọc hiểu.</a:t>
            </a:r>
            <a:endParaRPr 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456AEEB-2497-90B7-8E78-F91E4B575795}"/>
              </a:ext>
            </a:extLst>
          </p:cNvPr>
          <p:cNvSpPr txBox="1"/>
          <p:nvPr/>
        </p:nvSpPr>
        <p:spPr>
          <a:xfrm>
            <a:off x="733785" y="3746443"/>
            <a:ext cx="1080218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b="1" dirty="0">
                <a:solidFill>
                  <a:srgbClr val="FF0000"/>
                </a:solidFill>
                <a:latin typeface="Times New Roman" panose="02020603050405020304" pitchFamily="18" charset="0"/>
                <a:cs typeface="Times New Roman" panose="02020603050405020304" pitchFamily="18" charset="0"/>
              </a:rPr>
              <a:t>Bước 4. Tìm hiểu thêm thông tin</a:t>
            </a:r>
            <a:r>
              <a:rPr lang="vi-VN" dirty="0">
                <a:latin typeface="Times New Roman" panose="02020603050405020304" pitchFamily="18" charset="0"/>
                <a:cs typeface="Times New Roman" panose="02020603050405020304" pitchFamily="18" charset="0"/>
              </a:rPr>
              <a:t>: Tìm kiếm thêm thông tin liên quan đến chủ đề của bài học trên internet, sách báo hoặc các nguồn tài liệu khác.</a:t>
            </a:r>
            <a:endParaRPr lang="en-US"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224C034-93CC-6EBF-94CE-EE1403AAEA26}"/>
              </a:ext>
            </a:extLst>
          </p:cNvPr>
          <p:cNvSpPr txBox="1"/>
          <p:nvPr/>
        </p:nvSpPr>
        <p:spPr>
          <a:xfrm>
            <a:off x="733785" y="4497552"/>
            <a:ext cx="10802187"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Bước 5. Ôn tập lại bài cũ: </a:t>
            </a:r>
            <a:r>
              <a:rPr lang="vi-VN" dirty="0">
                <a:latin typeface="Times New Roman" panose="02020603050405020304" pitchFamily="18" charset="0"/>
                <a:cs typeface="Times New Roman" panose="02020603050405020304" pitchFamily="18" charset="0"/>
              </a:rPr>
              <a:t>Ôn tập lại các kiến thức đã học ở các bài trước để củng cố kiến thức và tạo sự liên kết giữa các bài học.</a:t>
            </a:r>
            <a:endParaRPr lang="en-US"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272C4E7-089C-B3C7-17CD-7692A7CCAE32}"/>
              </a:ext>
            </a:extLst>
          </p:cNvPr>
          <p:cNvSpPr txBox="1"/>
          <p:nvPr/>
        </p:nvSpPr>
        <p:spPr>
          <a:xfrm>
            <a:off x="733784" y="5278120"/>
            <a:ext cx="10741443" cy="646331"/>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Bước 6. Lập sơ đồ tư duy/ làm mô hình / lập dàn bài / thuyết trình / sân khấu hóa /poster ... : Sử dụng sơ đồ tư duy để tóm tắt nội dung bài học và hệ thống lại các kiến thức quan trọng.</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87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animBg="1"/>
      <p:bldP spid="6" grpId="0" animBg="1"/>
      <p:bldP spid="10" grpId="0" animBg="1"/>
      <p:bldP spid="12"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3577FC-32CB-E696-068E-0C0C8F93E027}"/>
              </a:ext>
            </a:extLst>
          </p:cNvPr>
          <p:cNvSpPr txBox="1"/>
          <p:nvPr/>
        </p:nvSpPr>
        <p:spPr>
          <a:xfrm>
            <a:off x="578224" y="416951"/>
            <a:ext cx="6886266" cy="48301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15000"/>
              </a:lnSpc>
              <a:spcAft>
                <a:spcPts val="8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vi-VN" sz="2400" b="1" dirty="0">
                <a:latin typeface="Times New Roman" panose="02020603050405020304" pitchFamily="18" charset="0"/>
                <a:cs typeface="Times New Roman" panose="02020603050405020304" pitchFamily="18" charset="0"/>
              </a:rPr>
              <a:t> Công cụ hỗ trợ học tập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7797D87-94FB-537A-249C-2369FECCDBEC}"/>
              </a:ext>
            </a:extLst>
          </p:cNvPr>
          <p:cNvSpPr txBox="1"/>
          <p:nvPr/>
        </p:nvSpPr>
        <p:spPr>
          <a:xfrm>
            <a:off x="559563" y="5139766"/>
            <a:ext cx="11066928" cy="1477328"/>
          </a:xfrm>
          <a:prstGeom prst="rect">
            <a:avLst/>
          </a:prstGeo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vi-VN" dirty="0">
                <a:latin typeface="Times New Roman" panose="02020603050405020304" pitchFamily="18" charset="0"/>
                <a:cs typeface="Times New Roman" panose="02020603050405020304" pitchFamily="18" charset="0"/>
              </a:rPr>
              <a:t>Công cụ 6. </a:t>
            </a:r>
            <a:r>
              <a:rPr lang="en-US" dirty="0">
                <a:latin typeface="Times New Roman" panose="02020603050405020304" pitchFamily="18" charset="0"/>
                <a:cs typeface="Times New Roman" panose="02020603050405020304" pitchFamily="18" charset="0"/>
              </a:rPr>
              <a:t>Các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Google Docs, Microsoft Word: </a:t>
            </a:r>
            <a:r>
              <a:rPr lang="en-US" b="1" dirty="0" err="1">
                <a:latin typeface="Times New Roman" panose="02020603050405020304" pitchFamily="18" charset="0"/>
                <a:cs typeface="Times New Roman" panose="02020603050405020304" pitchFamily="18" charset="0"/>
              </a:rPr>
              <a:t>Soạn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chú</a:t>
            </a:r>
            <a:r>
              <a:rPr lang="en-US" b="1" dirty="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Google Slides, Microsoft PowerPoint: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thuyết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trình</a:t>
            </a:r>
            <a:r>
              <a:rPr lang="en-US" b="1" dirty="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a:p>
            <a:pPr lvl="1"/>
            <a:r>
              <a:rPr lang="en-US" b="1" dirty="0" err="1">
                <a:latin typeface="Times New Roman" panose="02020603050405020304" pitchFamily="18" charset="0"/>
                <a:cs typeface="Times New Roman" panose="02020603050405020304" pitchFamily="18" charset="0"/>
              </a:rPr>
              <a:t>MindMeister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XMind</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duy</a:t>
            </a:r>
            <a:r>
              <a:rPr lang="en-US" b="1" dirty="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a:p>
            <a:pPr lvl="1"/>
            <a:r>
              <a:rPr lang="vi-VN" b="1" dirty="0">
                <a:latin typeface="Times New Roman" panose="02020603050405020304" pitchFamily="18" charset="0"/>
                <a:cs typeface="Times New Roman" panose="02020603050405020304" pitchFamily="18" charset="0"/>
              </a:rPr>
              <a:t>Chat GPT: dùng câu lệnh đúng mục tiêu cần đạt để có sản phẩm tham khảo như ý.</a:t>
            </a:r>
            <a:endParaRPr lang="en-US" sz="1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9741ABD-3283-F86C-5311-041FA5F2B885}"/>
              </a:ext>
            </a:extLst>
          </p:cNvPr>
          <p:cNvSpPr txBox="1"/>
          <p:nvPr/>
        </p:nvSpPr>
        <p:spPr>
          <a:xfrm>
            <a:off x="578224" y="1057537"/>
            <a:ext cx="11035552" cy="1015663"/>
          </a:xfrm>
          <a:prstGeom prst="rect">
            <a:avLst/>
          </a:prstGeom>
          <a:solidFill>
            <a:schemeClr val="bg1"/>
          </a:solidFill>
          <a:ln w="76200">
            <a:solidFill>
              <a:schemeClr val="bg2"/>
            </a:solidFill>
          </a:ln>
        </p:spPr>
        <p:style>
          <a:lnRef idx="2">
            <a:schemeClr val="dk1"/>
          </a:lnRef>
          <a:fillRef idx="1">
            <a:schemeClr val="lt1"/>
          </a:fillRef>
          <a:effectRef idx="0">
            <a:schemeClr val="dk1"/>
          </a:effectRef>
          <a:fontRef idx="minor">
            <a:schemeClr val="dk1"/>
          </a:fontRef>
        </p:style>
        <p:txBody>
          <a:bodyPr wrap="square">
            <a:spAutoFit/>
          </a:bodyPr>
          <a:lstStyle/>
          <a:p>
            <a:r>
              <a:rPr lang="vi-VN" sz="2000" dirty="0">
                <a:latin typeface="Times New Roman" panose="02020603050405020304" pitchFamily="18" charset="0"/>
                <a:cs typeface="Times New Roman" panose="02020603050405020304" pitchFamily="18" charset="0"/>
              </a:rPr>
              <a:t>Công cụ 1. </a:t>
            </a:r>
            <a:r>
              <a:rPr lang="vi-VN" sz="2000" b="1" dirty="0">
                <a:latin typeface="Times New Roman" panose="02020603050405020304" pitchFamily="18" charset="0"/>
                <a:cs typeface="Times New Roman" panose="02020603050405020304" pitchFamily="18" charset="0"/>
              </a:rPr>
              <a:t>Từ điển trực tuyến:</a:t>
            </a:r>
            <a:r>
              <a:rPr lang="en-US" sz="2000" b="1"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Oxford Learner's Dictionaries (</a:t>
            </a:r>
            <a:r>
              <a:rPr lang="en-US" sz="2000" u="sng" dirty="0">
                <a:latin typeface="Times New Roman" panose="02020603050405020304" pitchFamily="18" charset="0"/>
                <a:cs typeface="Times New Roman" panose="02020603050405020304" pitchFamily="18" charset="0"/>
                <a:hlinkClick r:id="rId2"/>
              </a:rPr>
              <a:t>https://www.oxfordlearnersdictionaries.com/</a:t>
            </a:r>
            <a:r>
              <a:rPr lang="en-US" sz="2000" dirty="0">
                <a:latin typeface="Times New Roman" panose="02020603050405020304" pitchFamily="18" charset="0"/>
                <a:cs typeface="Times New Roman" panose="02020603050405020304" pitchFamily="18" charset="0"/>
              </a:rPr>
              <a:t>) ; </a:t>
            </a:r>
          </a:p>
          <a:p>
            <a:r>
              <a:rPr lang="en-US" sz="2000" dirty="0">
                <a:latin typeface="Times New Roman" panose="02020603050405020304" pitchFamily="18" charset="0"/>
                <a:cs typeface="Times New Roman" panose="02020603050405020304" pitchFamily="18" charset="0"/>
              </a:rPr>
              <a:t>+ Cambridge Dictionary (</a:t>
            </a:r>
            <a:r>
              <a:rPr lang="en-US" sz="2000" u="sng" dirty="0">
                <a:latin typeface="Times New Roman" panose="02020603050405020304" pitchFamily="18" charset="0"/>
                <a:cs typeface="Times New Roman" panose="02020603050405020304" pitchFamily="18" charset="0"/>
                <a:hlinkClick r:id="rId3"/>
              </a:rPr>
              <a:t>https://dictionary.cambridge.org/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Vdict</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hlinkClick r:id="rId4"/>
              </a:rPr>
              <a:t>https://vdict.com/</a:t>
            </a:r>
            <a:r>
              <a:rPr lang="en-US" sz="20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D7DAA6D-4A1C-F52F-7B85-F3D8C7E17C91}"/>
              </a:ext>
            </a:extLst>
          </p:cNvPr>
          <p:cNvSpPr txBox="1"/>
          <p:nvPr/>
        </p:nvSpPr>
        <p:spPr>
          <a:xfrm>
            <a:off x="578224" y="2175693"/>
            <a:ext cx="10991232" cy="70788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r>
              <a:rPr lang="vi-VN" sz="2000" dirty="0">
                <a:latin typeface="Times New Roman" panose="02020603050405020304" pitchFamily="18" charset="0"/>
                <a:cs typeface="Times New Roman" panose="02020603050405020304" pitchFamily="18" charset="0"/>
              </a:rPr>
              <a:t>Công cụ 2. </a:t>
            </a:r>
            <a:r>
              <a:rPr lang="en-US" sz="2000" b="1" dirty="0">
                <a:latin typeface="Times New Roman" panose="02020603050405020304" pitchFamily="18" charset="0"/>
                <a:cs typeface="Times New Roman" panose="02020603050405020304" pitchFamily="18" charset="0"/>
              </a:rPr>
              <a:t>Công </a:t>
            </a:r>
            <a:r>
              <a:rPr lang="en-US" sz="2000" b="1" dirty="0" err="1">
                <a:latin typeface="Times New Roman" panose="02020603050405020304" pitchFamily="18" charset="0"/>
                <a:cs typeface="Times New Roman" panose="02020603050405020304" pitchFamily="18" charset="0"/>
              </a:rPr>
              <a:t>cụ</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dịch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Google Translate (</a:t>
            </a:r>
            <a:r>
              <a:rPr lang="en-US" sz="2000" u="sng" dirty="0">
                <a:latin typeface="Times New Roman" panose="02020603050405020304" pitchFamily="18" charset="0"/>
                <a:cs typeface="Times New Roman" panose="02020603050405020304" pitchFamily="18" charset="0"/>
                <a:hlinkClick r:id="rId5"/>
              </a:rPr>
              <a:t>https://translate.google.com/</a:t>
            </a:r>
            <a:r>
              <a:rPr lang="en-US" sz="20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Microsoft Translator (</a:t>
            </a:r>
            <a:r>
              <a:rPr lang="en-US" sz="2000" u="sng" dirty="0">
                <a:latin typeface="Times New Roman" panose="02020603050405020304" pitchFamily="18" charset="0"/>
                <a:cs typeface="Times New Roman" panose="02020603050405020304" pitchFamily="18" charset="0"/>
                <a:hlinkClick r:id="rId6"/>
              </a:rPr>
              <a:t>https://www.microsoft.com/en-us/translator/</a:t>
            </a:r>
            <a:r>
              <a:rPr lang="en-US" sz="20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A09680B-803B-7441-C3EB-467D7C73F8DB}"/>
              </a:ext>
            </a:extLst>
          </p:cNvPr>
          <p:cNvSpPr txBox="1"/>
          <p:nvPr/>
        </p:nvSpPr>
        <p:spPr>
          <a:xfrm>
            <a:off x="578224" y="3021855"/>
            <a:ext cx="10963238" cy="40011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r>
              <a:rPr lang="vi-VN" sz="2000" dirty="0">
                <a:latin typeface="Times New Roman" panose="02020603050405020304" pitchFamily="18" charset="0"/>
                <a:cs typeface="Times New Roman" panose="02020603050405020304" pitchFamily="18" charset="0"/>
              </a:rPr>
              <a:t>Công cụ 3. </a:t>
            </a:r>
            <a:r>
              <a:rPr lang="en-US" sz="2000" b="1" dirty="0" err="1">
                <a:latin typeface="Times New Roman" panose="02020603050405020304" pitchFamily="18" charset="0"/>
                <a:cs typeface="Times New Roman" panose="02020603050405020304" pitchFamily="18" charset="0"/>
              </a:rPr>
              <a:t>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tiếng</a:t>
            </a:r>
            <a:r>
              <a:rPr lang="en-US" sz="2000" b="1" dirty="0">
                <a:latin typeface="Times New Roman" panose="02020603050405020304" pitchFamily="18" charset="0"/>
                <a:cs typeface="Times New Roman" panose="02020603050405020304" pitchFamily="18" charset="0"/>
              </a:rPr>
              <a:t> Anh</a:t>
            </a:r>
            <a:r>
              <a:rPr lang="en-US" sz="2000" dirty="0">
                <a:latin typeface="Times New Roman" panose="02020603050405020304" pitchFamily="18" charset="0"/>
                <a:cs typeface="Times New Roman" panose="02020603050405020304" pitchFamily="18" charset="0"/>
              </a:rPr>
              <a:t>: Duolingo, </a:t>
            </a:r>
            <a:r>
              <a:rPr lang="en-US" sz="2000" dirty="0" err="1">
                <a:latin typeface="Times New Roman" panose="02020603050405020304" pitchFamily="18" charset="0"/>
                <a:cs typeface="Times New Roman" panose="02020603050405020304" pitchFamily="18" charset="0"/>
              </a:rPr>
              <a:t>Memrise</a:t>
            </a:r>
            <a:r>
              <a:rPr lang="en-US" sz="2000" dirty="0">
                <a:latin typeface="Times New Roman" panose="02020603050405020304" pitchFamily="18" charset="0"/>
                <a:cs typeface="Times New Roman" panose="02020603050405020304" pitchFamily="18" charset="0"/>
              </a:rPr>
              <a:t> , Quizlet</a:t>
            </a:r>
            <a:endParaRPr lang="en-US" sz="1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25137B8-1A27-2AA5-F652-00C555C5980A}"/>
              </a:ext>
            </a:extLst>
          </p:cNvPr>
          <p:cNvSpPr txBox="1"/>
          <p:nvPr/>
        </p:nvSpPr>
        <p:spPr>
          <a:xfrm>
            <a:off x="546847" y="3520752"/>
            <a:ext cx="11066928" cy="646331"/>
          </a:xfrm>
          <a:prstGeom prst="rect">
            <a:avLst/>
          </a:prstGeom>
          <a:solidFill>
            <a:schemeClr val="bg1"/>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vi-VN" dirty="0">
                <a:latin typeface="Times New Roman" panose="02020603050405020304" pitchFamily="18" charset="0"/>
                <a:cs typeface="Times New Roman" panose="02020603050405020304" pitchFamily="18" charset="0"/>
              </a:rPr>
              <a:t>Công cụ 4. </a:t>
            </a:r>
            <a:r>
              <a:rPr lang="en-US" b="1" dirty="0">
                <a:latin typeface="Times New Roman" panose="02020603050405020304" pitchFamily="18" charset="0"/>
                <a:cs typeface="Times New Roman" panose="02020603050405020304" pitchFamily="18" charset="0"/>
              </a:rPr>
              <a:t>Website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cs typeface="Times New Roman" panose="02020603050405020304" pitchFamily="18" charset="0"/>
              </a:rPr>
              <a:t> Anh</a:t>
            </a:r>
            <a:r>
              <a:rPr lang="en-US" dirty="0">
                <a:latin typeface="Times New Roman" panose="02020603050405020304" pitchFamily="18" charset="0"/>
                <a:cs typeface="Times New Roman" panose="02020603050405020304" pitchFamily="18" charset="0"/>
              </a:rPr>
              <a:t>: BBC Learning English (</a:t>
            </a:r>
            <a:r>
              <a:rPr lang="en-US" u="sng" dirty="0">
                <a:latin typeface="Times New Roman" panose="02020603050405020304" pitchFamily="18" charset="0"/>
                <a:cs typeface="Times New Roman" panose="02020603050405020304" pitchFamily="18" charset="0"/>
                <a:hlinkClick r:id="rId7"/>
              </a:rPr>
              <a:t>https://www.bbc.co.uk/learningenglish/</a:t>
            </a:r>
            <a:r>
              <a:rPr lang="en-US"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VOA Learning English (</a:t>
            </a:r>
            <a:r>
              <a:rPr lang="en-US" u="sng" dirty="0">
                <a:latin typeface="Times New Roman" panose="02020603050405020304" pitchFamily="18" charset="0"/>
                <a:cs typeface="Times New Roman" panose="02020603050405020304" pitchFamily="18" charset="0"/>
                <a:hlinkClick r:id="rId8"/>
              </a:rPr>
              <a:t>https://learningenglish.voanews.com/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EnglishClub</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hlinkClick r:id="rId9"/>
              </a:rPr>
              <a:t>https://www.englishclub.com/</a:t>
            </a:r>
            <a:r>
              <a:rPr lang="en-US"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7EBDAB3-E52C-7458-1ADC-7CC4826F909F}"/>
              </a:ext>
            </a:extLst>
          </p:cNvPr>
          <p:cNvSpPr txBox="1"/>
          <p:nvPr/>
        </p:nvSpPr>
        <p:spPr>
          <a:xfrm>
            <a:off x="567841" y="4337473"/>
            <a:ext cx="11066928" cy="67710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r>
              <a:rPr lang="vi-VN" sz="2000" dirty="0">
                <a:latin typeface="Times New Roman" panose="02020603050405020304" pitchFamily="18" charset="0"/>
                <a:cs typeface="Times New Roman" panose="02020603050405020304" pitchFamily="18" charset="0"/>
              </a:rPr>
              <a:t>Công cụ 5. </a:t>
            </a:r>
            <a:r>
              <a:rPr lang="en-US" sz="2000" b="1" dirty="0">
                <a:latin typeface="Times New Roman" panose="02020603050405020304" pitchFamily="18" charset="0"/>
                <a:cs typeface="Times New Roman" panose="02020603050405020304" pitchFamily="18" charset="0"/>
              </a:rPr>
              <a:t>Công </a:t>
            </a:r>
            <a:r>
              <a:rPr lang="en-US" sz="2000" b="1" dirty="0" err="1">
                <a:latin typeface="Times New Roman" panose="02020603050405020304" pitchFamily="18" charset="0"/>
                <a:cs typeface="Times New Roman" panose="02020603050405020304" pitchFamily="18" charset="0"/>
              </a:rPr>
              <a:t>cụ</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hỗ</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YouGlish</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hlinkClick r:id="rId10"/>
              </a:rPr>
              <a:t>https://youglish.com/</a:t>
            </a:r>
            <a:r>
              <a:rPr lang="en-US" sz="2000" dirty="0">
                <a:latin typeface="Times New Roman" panose="02020603050405020304" pitchFamily="18" charset="0"/>
                <a:cs typeface="Times New Roman" panose="02020603050405020304" pitchFamily="18" charset="0"/>
              </a:rPr>
              <a:t>), </a:t>
            </a:r>
          </a:p>
          <a:p>
            <a:r>
              <a:rPr lang="en-US" b="1" dirty="0" err="1">
                <a:latin typeface="Times New Roman" panose="02020603050405020304" pitchFamily="18" charset="0"/>
                <a:cs typeface="Times New Roman" panose="02020603050405020304" pitchFamily="18" charset="0"/>
              </a:rPr>
              <a:t>FluentU</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https://www.fluentu.com/about/)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95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P spid="10" grpId="0" animBg="1"/>
      <p:bldP spid="12"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2425</Words>
  <Application>Microsoft Office PowerPoint</Application>
  <PresentationFormat>Widescreen</PresentationFormat>
  <Paragraphs>204</Paragraphs>
  <Slides>19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THPT SỐ 2 TUY PHƯỚC   BÁO CÁO THAM LUẬN Thực trạng việc đổi mới phương pháp dạy học.      Người báo cáo: BÙI THỊ THANH HÒA</dc:title>
  <dc:creator>Le Minh</dc:creator>
  <cp:lastModifiedBy>Le Minh</cp:lastModifiedBy>
  <cp:revision>21</cp:revision>
  <dcterms:created xsi:type="dcterms:W3CDTF">2023-07-26T14:44:36Z</dcterms:created>
  <dcterms:modified xsi:type="dcterms:W3CDTF">2025-04-18T03:07:21Z</dcterms:modified>
</cp:coreProperties>
</file>